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3" r:id="rId3"/>
    <p:sldId id="279" r:id="rId4"/>
    <p:sldId id="273" r:id="rId5"/>
    <p:sldId id="274" r:id="rId6"/>
    <p:sldId id="275" r:id="rId7"/>
    <p:sldId id="276" r:id="rId8"/>
    <p:sldId id="277" r:id="rId9"/>
    <p:sldId id="280" r:id="rId10"/>
    <p:sldId id="281" r:id="rId11"/>
    <p:sldId id="265" r:id="rId12"/>
    <p:sldId id="264" r:id="rId13"/>
    <p:sldId id="266" r:id="rId14"/>
    <p:sldId id="267" r:id="rId15"/>
    <p:sldId id="268" r:id="rId16"/>
    <p:sldId id="283" r:id="rId17"/>
    <p:sldId id="269" r:id="rId18"/>
    <p:sldId id="270" r:id="rId19"/>
    <p:sldId id="271" r:id="rId20"/>
    <p:sldId id="272" r:id="rId21"/>
    <p:sldId id="282" r:id="rId22"/>
    <p:sldId id="284" r:id="rId23"/>
    <p:sldId id="287" r:id="rId24"/>
    <p:sldId id="288" r:id="rId25"/>
    <p:sldId id="293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87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7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5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8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Describing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2: June 7</a:t>
            </a:r>
            <a:r>
              <a:rPr lang="en-US" baseline="30000" dirty="0"/>
              <a:t>th</a:t>
            </a:r>
            <a:r>
              <a:rPr lang="en-US" dirty="0"/>
              <a:t> – June 9</a:t>
            </a:r>
            <a:r>
              <a:rPr lang="en-US" baseline="30000" dirty="0"/>
              <a:t>th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8462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360" y="886969"/>
            <a:ext cx="8807448" cy="46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Personality and character Traits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Objective: describe yourself, a boss, a neighbor, spouse, friend, or other family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I really like my best friend. She is talkative, compassionate, and friendly. She cares about me and my family. If I am feeling sad or upset, she will cheer me up with a phone call or suggest we watch a movie. </a:t>
            </a:r>
          </a:p>
          <a:p>
            <a:pPr marL="0" indent="0">
              <a:buNone/>
            </a:pPr>
            <a:r>
              <a:rPr lang="en-US" dirty="0"/>
              <a:t>	However, I once had a friend who was very disrespectful and very self-centered. We got into a huge fight about something, and now we are no longer friends. </a:t>
            </a:r>
          </a:p>
        </p:txBody>
      </p:sp>
    </p:spTree>
    <p:extLst>
      <p:ext uri="{BB962C8B-B14F-4D97-AF65-F5344CB8AC3E}">
        <p14:creationId xmlns:p14="http://schemas.microsoft.com/office/powerpoint/2010/main" val="33867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are </a:t>
            </a:r>
            <a:r>
              <a:rPr lang="en-US" dirty="0"/>
              <a:t>positive</a:t>
            </a:r>
            <a:r>
              <a:rPr lang="en-US" b="0" dirty="0"/>
              <a:t>? Which are </a:t>
            </a:r>
            <a:r>
              <a:rPr lang="en-US" dirty="0"/>
              <a:t>negative</a:t>
            </a:r>
            <a:r>
              <a:rPr lang="en-US" b="0" dirty="0"/>
              <a:t>? Which are </a:t>
            </a:r>
            <a:r>
              <a:rPr lang="en-US" dirty="0"/>
              <a:t>neutral</a:t>
            </a:r>
            <a:r>
              <a:rPr lang="en-US" b="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use these adjectives with the </a:t>
            </a:r>
            <a:r>
              <a:rPr lang="en-US" b="1" dirty="0"/>
              <a:t>– to be </a:t>
            </a:r>
            <a:r>
              <a:rPr lang="en-US" dirty="0"/>
              <a:t>verb </a:t>
            </a:r>
          </a:p>
          <a:p>
            <a:r>
              <a:rPr lang="en-US" dirty="0"/>
              <a:t>Example: She </a:t>
            </a:r>
            <a:r>
              <a:rPr lang="en-US" b="1" dirty="0"/>
              <a:t>is </a:t>
            </a:r>
            <a:r>
              <a:rPr lang="en-US" dirty="0"/>
              <a:t>outgoing, funny, and successful.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22" y="3265602"/>
            <a:ext cx="568721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Choose one, two, or three with different meanings to describe a person.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to use commas if you are listing more than 2 adjectives. </a:t>
            </a:r>
          </a:p>
          <a:p>
            <a:r>
              <a:rPr lang="en-US" dirty="0"/>
              <a:t>You can use </a:t>
            </a:r>
            <a:r>
              <a:rPr lang="en-US" b="1" dirty="0"/>
              <a:t>both</a:t>
            </a:r>
            <a:r>
              <a:rPr lang="en-US" dirty="0"/>
              <a:t> physical and personality adjectives together in one sentence, especially when describing people you know well. </a:t>
            </a:r>
          </a:p>
          <a:p>
            <a:r>
              <a:rPr lang="en-US" dirty="0"/>
              <a:t>Example: He is handsome, athletic, and sincere.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10" y="4239109"/>
            <a:ext cx="568721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and adjectives to describe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verb </a:t>
            </a:r>
            <a:r>
              <a:rPr lang="en-US" dirty="0"/>
              <a:t>directly express your feelings about a person. </a:t>
            </a:r>
          </a:p>
          <a:p>
            <a:r>
              <a:rPr lang="en-US" dirty="0"/>
              <a:t>Ex: I _________ her.</a:t>
            </a:r>
          </a:p>
          <a:p>
            <a:r>
              <a:rPr lang="en-US" dirty="0"/>
              <a:t>Ex: I _________ him.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72" y="4147345"/>
            <a:ext cx="5658640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describe feelings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you can use an </a:t>
            </a:r>
            <a:r>
              <a:rPr lang="en-US" b="1" dirty="0"/>
              <a:t>adjective </a:t>
            </a:r>
            <a:r>
              <a:rPr lang="en-US" dirty="0"/>
              <a:t>to describe how you feel, or how another person makes you feel at a particular time</a:t>
            </a:r>
          </a:p>
          <a:p>
            <a:r>
              <a:rPr lang="en-US" dirty="0"/>
              <a:t>Ex: I am _________. I feel ___________. </a:t>
            </a:r>
          </a:p>
          <a:p>
            <a:r>
              <a:rPr lang="en-US" dirty="0"/>
              <a:t>She is ___________. He is ___________. </a:t>
            </a:r>
          </a:p>
          <a:p>
            <a:r>
              <a:rPr lang="en-US" dirty="0"/>
              <a:t>He makes me feel ___________. He makes her feel ___________. </a:t>
            </a:r>
          </a:p>
          <a:p>
            <a:r>
              <a:rPr lang="en-US" dirty="0"/>
              <a:t>She makes me feel ____________. She makes him feel _______.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99" y="5157787"/>
            <a:ext cx="56578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aren’t sure about how another person feels, we can use “</a:t>
            </a:r>
            <a:r>
              <a:rPr lang="en-US" b="1" dirty="0"/>
              <a:t>seems to be</a:t>
            </a:r>
            <a:r>
              <a:rPr lang="en-US" dirty="0"/>
              <a:t>” or “</a:t>
            </a:r>
            <a:r>
              <a:rPr lang="en-US" b="1" dirty="0"/>
              <a:t>appears to be</a:t>
            </a:r>
            <a:r>
              <a:rPr lang="en-US" dirty="0"/>
              <a:t>” with an adjective</a:t>
            </a:r>
          </a:p>
          <a:p>
            <a:r>
              <a:rPr lang="en-US" dirty="0"/>
              <a:t>Example: She </a:t>
            </a:r>
            <a:r>
              <a:rPr lang="en-US" b="1" dirty="0"/>
              <a:t>appears </a:t>
            </a:r>
            <a:r>
              <a:rPr lang="en-US" dirty="0"/>
              <a:t>to be confused. He </a:t>
            </a:r>
            <a:r>
              <a:rPr lang="en-US" b="1" dirty="0"/>
              <a:t>seems to be </a:t>
            </a:r>
            <a:r>
              <a:rPr lang="en-US" dirty="0"/>
              <a:t>bored.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47" y="3819715"/>
            <a:ext cx="56578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and worst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494656"/>
            <a:ext cx="10353762" cy="3695136"/>
          </a:xfrm>
        </p:spPr>
        <p:txBody>
          <a:bodyPr>
            <a:normAutofit/>
          </a:bodyPr>
          <a:lstStyle/>
          <a:p>
            <a:r>
              <a:rPr lang="en-US" dirty="0"/>
              <a:t>With a partner, come up with a </a:t>
            </a:r>
            <a:r>
              <a:rPr lang="en-US" b="1" dirty="0"/>
              <a:t>description of the best </a:t>
            </a:r>
            <a:r>
              <a:rPr lang="en-US" dirty="0"/>
              <a:t>and </a:t>
            </a:r>
            <a:r>
              <a:rPr lang="en-US" b="1" dirty="0"/>
              <a:t>worst person </a:t>
            </a:r>
            <a:r>
              <a:rPr lang="en-US" dirty="0"/>
              <a:t>in each category. Add an emotional component to your description. How does he or she make you feel? </a:t>
            </a:r>
          </a:p>
          <a:p>
            <a:r>
              <a:rPr lang="en-US" dirty="0"/>
              <a:t>Example: My best friend is sincere, sensitive, and trustworthy. She makes me feel relaxed.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136" y="3712464"/>
            <a:ext cx="3785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What is the best ……</a:t>
            </a:r>
          </a:p>
          <a:p>
            <a:r>
              <a:rPr lang="en-US" dirty="0"/>
              <a:t>	spouse like?</a:t>
            </a:r>
          </a:p>
          <a:p>
            <a:r>
              <a:rPr lang="en-US" dirty="0"/>
              <a:t>	neighbor like? </a:t>
            </a:r>
          </a:p>
          <a:p>
            <a:r>
              <a:rPr lang="en-US" dirty="0"/>
              <a:t>	friend like?</a:t>
            </a:r>
          </a:p>
          <a:p>
            <a:r>
              <a:rPr lang="en-US" dirty="0"/>
              <a:t>	you like? </a:t>
            </a:r>
          </a:p>
          <a:p>
            <a:endParaRPr lang="en-US" dirty="0"/>
          </a:p>
          <a:p>
            <a:r>
              <a:rPr lang="en-US" dirty="0"/>
              <a:t>Why? How do they make you feel?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9024" y="37124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What is the worst ……</a:t>
            </a:r>
          </a:p>
          <a:p>
            <a:r>
              <a:rPr lang="en-US" dirty="0"/>
              <a:t>	spouse like?</a:t>
            </a:r>
          </a:p>
          <a:p>
            <a:r>
              <a:rPr lang="en-US" dirty="0"/>
              <a:t>	neighbor like? </a:t>
            </a:r>
          </a:p>
          <a:p>
            <a:r>
              <a:rPr lang="en-US" dirty="0"/>
              <a:t>	friend like?</a:t>
            </a:r>
          </a:p>
          <a:p>
            <a:r>
              <a:rPr lang="en-US" dirty="0"/>
              <a:t>	you like? </a:t>
            </a:r>
          </a:p>
          <a:p>
            <a:endParaRPr lang="en-US" dirty="0"/>
          </a:p>
          <a:p>
            <a:r>
              <a:rPr lang="en-US" dirty="0"/>
              <a:t>Why? How do they make you feel? </a:t>
            </a:r>
          </a:p>
        </p:txBody>
      </p:sp>
    </p:spTree>
    <p:extLst>
      <p:ext uri="{BB962C8B-B14F-4D97-AF65-F5344CB8AC3E}">
        <p14:creationId xmlns:p14="http://schemas.microsoft.com/office/powerpoint/2010/main" val="31851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these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like?</a:t>
            </a:r>
          </a:p>
          <a:p>
            <a:r>
              <a:rPr lang="en-US" dirty="0"/>
              <a:t>What do you like?</a:t>
            </a:r>
          </a:p>
          <a:p>
            <a:r>
              <a:rPr lang="en-US" dirty="0"/>
              <a:t>What is he/she like?</a:t>
            </a:r>
          </a:p>
          <a:p>
            <a:r>
              <a:rPr lang="en-US" dirty="0"/>
              <a:t>What does he/she look like?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0832" y="2112784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(desire)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9225" y="2642259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(-to do, -to have)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9225" y="3141059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(personality)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8050" y="3646023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(appearance)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16" y="4146008"/>
            <a:ext cx="3597402" cy="20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Describe one person you really know and </a:t>
            </a:r>
            <a:r>
              <a:rPr lang="en-US" b="1" dirty="0"/>
              <a:t>like</a:t>
            </a:r>
            <a:r>
              <a:rPr lang="en-US" dirty="0"/>
              <a:t>. Who is it? What are some things you like about him or her? How does he or she make you feel?</a:t>
            </a:r>
          </a:p>
          <a:p>
            <a:r>
              <a:rPr lang="en-US" dirty="0"/>
              <a:t>D. Describe one person you really know and </a:t>
            </a:r>
            <a:r>
              <a:rPr lang="en-US" b="1" dirty="0"/>
              <a:t>don’t like</a:t>
            </a:r>
            <a:r>
              <a:rPr lang="en-US" dirty="0"/>
              <a:t>. Who is it? What are some of the reasons you don’t like him or her? How does he or she make you feel? </a:t>
            </a:r>
          </a:p>
        </p:txBody>
      </p:sp>
    </p:spTree>
    <p:extLst>
      <p:ext uri="{BB962C8B-B14F-4D97-AF65-F5344CB8AC3E}">
        <p14:creationId xmlns:p14="http://schemas.microsoft.com/office/powerpoint/2010/main" val="40443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idioms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83" y="2216170"/>
            <a:ext cx="10532745" cy="25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7" y="-149352"/>
            <a:ext cx="10353761" cy="1326321"/>
          </a:xfrm>
        </p:spPr>
        <p:txBody>
          <a:bodyPr/>
          <a:lstStyle/>
          <a:p>
            <a:r>
              <a:rPr lang="en-US" dirty="0"/>
              <a:t>Choose the Correct idiom.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08176"/>
            <a:ext cx="5681471" cy="544982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en-US" dirty="0"/>
              <a:t>A: Hey! Why don’t you clean up? </a:t>
            </a:r>
            <a:br>
              <a:rPr lang="en-US" dirty="0"/>
            </a:br>
            <a:r>
              <a:rPr lang="en-US" dirty="0"/>
              <a:t>B: I’ll do it tomorrow…..</a:t>
            </a:r>
            <a:br>
              <a:rPr lang="en-US" dirty="0"/>
            </a:br>
            <a:r>
              <a:rPr lang="en-US" dirty="0"/>
              <a:t>a – I don’t feel like it now</a:t>
            </a:r>
            <a:br>
              <a:rPr lang="en-US" dirty="0"/>
            </a:br>
            <a:r>
              <a:rPr lang="en-US" dirty="0"/>
              <a:t>b – I’m over the moon</a:t>
            </a:r>
            <a:br>
              <a:rPr lang="en-US" dirty="0"/>
            </a:br>
            <a:r>
              <a:rPr lang="en-US" dirty="0"/>
              <a:t>c – I’m cheesed off</a:t>
            </a:r>
          </a:p>
          <a:p>
            <a:pPr marL="457200" indent="-457200">
              <a:buAutoNum type="arabicParenR"/>
            </a:pPr>
            <a:r>
              <a:rPr lang="en-US" dirty="0"/>
              <a:t>I’ve failed my driving test for the third time….</a:t>
            </a:r>
            <a:br>
              <a:rPr lang="en-US" dirty="0"/>
            </a:br>
            <a:r>
              <a:rPr lang="en-US" dirty="0"/>
              <a:t>a – I’m over the moon</a:t>
            </a:r>
            <a:br>
              <a:rPr lang="en-US" dirty="0"/>
            </a:br>
            <a:r>
              <a:rPr lang="en-US" dirty="0"/>
              <a:t>b – I’m down in the dumps</a:t>
            </a:r>
            <a:br>
              <a:rPr lang="en-US" dirty="0"/>
            </a:br>
            <a:r>
              <a:rPr lang="en-US" dirty="0"/>
              <a:t>c – I don’t really feel like it no</a:t>
            </a:r>
          </a:p>
          <a:p>
            <a:pPr marL="457200" indent="-457200">
              <a:buAutoNum type="arabicParenR"/>
            </a:pPr>
            <a:r>
              <a:rPr lang="en-US" dirty="0"/>
              <a:t>He’s got a date tonight…..</a:t>
            </a:r>
            <a:br>
              <a:rPr lang="en-US" dirty="0"/>
            </a:br>
            <a:r>
              <a:rPr lang="en-US" dirty="0"/>
              <a:t>a – He’s over the moon about it</a:t>
            </a:r>
            <a:br>
              <a:rPr lang="en-US" dirty="0"/>
            </a:br>
            <a:r>
              <a:rPr lang="en-US" dirty="0"/>
              <a:t>b – He’s really cheesed off about it</a:t>
            </a:r>
            <a:br>
              <a:rPr lang="en-US" dirty="0"/>
            </a:br>
            <a:r>
              <a:rPr lang="en-US" dirty="0"/>
              <a:t>c – He’s really down in the dumps</a:t>
            </a:r>
          </a:p>
          <a:p>
            <a:pPr marL="457200" indent="-457200">
              <a:buAutoNum type="arabicParenR"/>
            </a:pPr>
            <a:r>
              <a:rPr lang="en-US" dirty="0"/>
              <a:t>Someone stole her new jacket ….</a:t>
            </a:r>
            <a:br>
              <a:rPr lang="en-US" dirty="0"/>
            </a:br>
            <a:r>
              <a:rPr lang="en-US" dirty="0"/>
              <a:t>a – She’s over the moon about it</a:t>
            </a:r>
            <a:br>
              <a:rPr lang="en-US" dirty="0"/>
            </a:br>
            <a:r>
              <a:rPr lang="en-US" dirty="0"/>
              <a:t>b – She couldn’t be bothered</a:t>
            </a:r>
            <a:br>
              <a:rPr lang="en-US" dirty="0"/>
            </a:br>
            <a:r>
              <a:rPr lang="en-US" dirty="0"/>
              <a:t>c – She’s really cheesed off about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511" y="1408176"/>
            <a:ext cx="5951542" cy="5087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5) I should do the shopping today, but ……</a:t>
            </a:r>
            <a:br>
              <a:rPr lang="en-US" dirty="0"/>
            </a:br>
            <a:r>
              <a:rPr lang="en-US" dirty="0"/>
              <a:t>a- I’ m over the moon</a:t>
            </a:r>
            <a:br>
              <a:rPr lang="en-US" dirty="0"/>
            </a:br>
            <a:r>
              <a:rPr lang="en-US" dirty="0"/>
              <a:t>b – I just couldn’t be bothered</a:t>
            </a:r>
            <a:br>
              <a:rPr lang="en-US" dirty="0"/>
            </a:br>
            <a:r>
              <a:rPr lang="en-US" dirty="0"/>
              <a:t>c – I’m cheesed off </a:t>
            </a:r>
          </a:p>
          <a:p>
            <a:pPr marL="0" indent="0">
              <a:buNone/>
            </a:pPr>
            <a:r>
              <a:rPr lang="en-US" dirty="0"/>
              <a:t>6) He’s had a lot of bad luck recently. That’s why ….</a:t>
            </a:r>
            <a:br>
              <a:rPr lang="en-US" dirty="0"/>
            </a:br>
            <a:r>
              <a:rPr lang="en-US" dirty="0"/>
              <a:t>a – he’s so down in the dumps</a:t>
            </a:r>
            <a:br>
              <a:rPr lang="en-US" dirty="0"/>
            </a:br>
            <a:r>
              <a:rPr lang="en-US" dirty="0"/>
              <a:t>b – he couldn’t be bothered</a:t>
            </a:r>
            <a:br>
              <a:rPr lang="en-US" dirty="0"/>
            </a:br>
            <a:r>
              <a:rPr lang="en-US" dirty="0"/>
              <a:t>c – he’s over the moon</a:t>
            </a:r>
          </a:p>
          <a:p>
            <a:pPr marL="0" indent="0">
              <a:buNone/>
            </a:pPr>
            <a:r>
              <a:rPr lang="en-US" dirty="0"/>
              <a:t>7) A: What would you like for lunch? </a:t>
            </a:r>
            <a:br>
              <a:rPr lang="en-US" dirty="0"/>
            </a:br>
            <a:r>
              <a:rPr lang="en-US" dirty="0"/>
              <a:t>    B: ------</a:t>
            </a:r>
            <a:br>
              <a:rPr lang="en-US" dirty="0"/>
            </a:br>
            <a:r>
              <a:rPr lang="en-US" dirty="0"/>
              <a:t>a – I just couldn’t be bothered</a:t>
            </a:r>
            <a:br>
              <a:rPr lang="en-US" dirty="0"/>
            </a:br>
            <a:r>
              <a:rPr lang="en-US" dirty="0"/>
              <a:t>b – I feel like sausage, eggs, and hash browns</a:t>
            </a:r>
            <a:br>
              <a:rPr lang="en-US" dirty="0"/>
            </a:br>
            <a:r>
              <a:rPr lang="en-US" dirty="0"/>
              <a:t>c – I’m cheesed off</a:t>
            </a:r>
          </a:p>
          <a:p>
            <a:pPr marL="0" indent="0">
              <a:buNone/>
            </a:pPr>
            <a:r>
              <a:rPr lang="en-US" dirty="0"/>
              <a:t>8) Watch out for the boss today. …</a:t>
            </a:r>
            <a:br>
              <a:rPr lang="en-US" dirty="0"/>
            </a:br>
            <a:r>
              <a:rPr lang="en-US" dirty="0"/>
              <a:t>a – It’s not worth it</a:t>
            </a:r>
            <a:br>
              <a:rPr lang="en-US" dirty="0"/>
            </a:br>
            <a:r>
              <a:rPr lang="en-US" dirty="0"/>
              <a:t>b – She couldn’t be bothered</a:t>
            </a:r>
            <a:br>
              <a:rPr lang="en-US" dirty="0"/>
            </a:br>
            <a:r>
              <a:rPr lang="en-US" dirty="0"/>
              <a:t>c – She’s really cheesed off about something </a:t>
            </a:r>
          </a:p>
        </p:txBody>
      </p:sp>
    </p:spTree>
    <p:extLst>
      <p:ext uri="{BB962C8B-B14F-4D97-AF65-F5344CB8AC3E}">
        <p14:creationId xmlns:p14="http://schemas.microsoft.com/office/powerpoint/2010/main" val="3199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study</a:t>
            </a:r>
            <a:br>
              <a:rPr lang="en-US" dirty="0"/>
            </a:br>
            <a:r>
              <a:rPr lang="en-US" dirty="0"/>
              <a:t>Suffix: -</a:t>
            </a:r>
            <a:r>
              <a:rPr lang="en-US" dirty="0" err="1"/>
              <a:t>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 </a:t>
            </a:r>
            <a:r>
              <a:rPr lang="en-US" b="1" i="1" dirty="0"/>
              <a:t>–</a:t>
            </a:r>
            <a:r>
              <a:rPr lang="en-US" b="1" i="1" dirty="0" err="1"/>
              <a:t>ful</a:t>
            </a:r>
            <a:r>
              <a:rPr lang="en-US" b="1" i="1" dirty="0"/>
              <a:t> </a:t>
            </a:r>
            <a:r>
              <a:rPr lang="en-US" dirty="0"/>
              <a:t>to the end of some nouns to make an </a:t>
            </a:r>
            <a:r>
              <a:rPr lang="en-US" b="1" dirty="0"/>
              <a:t>adjective</a:t>
            </a:r>
            <a:r>
              <a:rPr lang="en-US" dirty="0"/>
              <a:t> </a:t>
            </a:r>
          </a:p>
          <a:p>
            <a:r>
              <a:rPr lang="en-US" dirty="0"/>
              <a:t>Example: stress + </a:t>
            </a:r>
            <a:r>
              <a:rPr lang="en-US" dirty="0" err="1"/>
              <a:t>ful</a:t>
            </a:r>
            <a:r>
              <a:rPr lang="en-US" dirty="0"/>
              <a:t> = stressful</a:t>
            </a:r>
            <a:br>
              <a:rPr lang="en-US" dirty="0"/>
            </a:br>
            <a:r>
              <a:rPr lang="en-US" dirty="0"/>
              <a:t>Too much stress is not good for you. My job is </a:t>
            </a:r>
            <a:r>
              <a:rPr lang="en-US" b="1" dirty="0"/>
              <a:t>stressful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stress		stressful	beauty		_________	</a:t>
            </a:r>
            <a:endParaRPr lang="en-US" dirty="0" smtClean="0"/>
          </a:p>
          <a:p>
            <a:pPr lvl="1"/>
            <a:r>
              <a:rPr lang="en-US" dirty="0" smtClean="0"/>
              <a:t>care</a:t>
            </a:r>
            <a:r>
              <a:rPr lang="en-US" dirty="0"/>
              <a:t>		careful 		_______		colorful		_____	thankful</a:t>
            </a:r>
          </a:p>
          <a:p>
            <a:pPr marL="457200" indent="-457200">
              <a:buAutoNum type="arabicParenR"/>
            </a:pPr>
            <a:r>
              <a:rPr lang="en-US" dirty="0"/>
              <a:t>Our new neighborhood park is __________________.  (beauty)</a:t>
            </a:r>
          </a:p>
          <a:p>
            <a:pPr marL="457200" indent="-457200">
              <a:buAutoNum type="arabicParenR"/>
            </a:pPr>
            <a:r>
              <a:rPr lang="en-US" dirty="0"/>
              <a:t>The park’s trees are very ______________ right now. (color)</a:t>
            </a:r>
          </a:p>
          <a:p>
            <a:pPr marL="457200" indent="-457200">
              <a:buAutoNum type="arabicParenR"/>
            </a:pPr>
            <a:r>
              <a:rPr lang="en-US" dirty="0"/>
              <a:t>A walk in the park makes life less ___________________. (stress) </a:t>
            </a:r>
          </a:p>
          <a:p>
            <a:pPr marL="457200" indent="-457200">
              <a:buAutoNum type="arabicParenR"/>
            </a:pPr>
            <a:r>
              <a:rPr lang="en-US" dirty="0"/>
              <a:t>The park is very _____________ for bringing families together. (help)	</a:t>
            </a:r>
          </a:p>
        </p:txBody>
      </p:sp>
    </p:spTree>
    <p:extLst>
      <p:ext uri="{BB962C8B-B14F-4D97-AF65-F5344CB8AC3E}">
        <p14:creationId xmlns:p14="http://schemas.microsoft.com/office/powerpoint/2010/main" val="7889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Comparatives and superlatives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Comparatives (more)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when comparing </a:t>
            </a:r>
            <a:r>
              <a:rPr lang="en-US" b="1" dirty="0"/>
              <a:t>two</a:t>
            </a:r>
            <a:r>
              <a:rPr lang="en-US" dirty="0"/>
              <a:t> items or things</a:t>
            </a:r>
          </a:p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 err="1">
                <a:solidFill>
                  <a:srgbClr val="FF0000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express superiority </a:t>
            </a:r>
          </a:p>
          <a:p>
            <a:r>
              <a:rPr lang="en-US" dirty="0"/>
              <a:t>use “than” to compare two things in a sentence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Superlatives (most / least)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 to show which is greatest within a </a:t>
            </a:r>
            <a:r>
              <a:rPr lang="en-US" b="1" dirty="0"/>
              <a:t>set group</a:t>
            </a:r>
            <a:endParaRPr lang="en-US" dirty="0"/>
          </a:p>
          <a:p>
            <a:r>
              <a:rPr lang="en-US" dirty="0"/>
              <a:t>add </a:t>
            </a:r>
            <a:r>
              <a:rPr lang="en-US" dirty="0">
                <a:solidFill>
                  <a:srgbClr val="0070C0"/>
                </a:solidFill>
              </a:rPr>
              <a:t>–</a:t>
            </a:r>
            <a:r>
              <a:rPr lang="en-US" dirty="0" err="1">
                <a:solidFill>
                  <a:srgbClr val="0070C0"/>
                </a:solidFill>
              </a:rPr>
              <a:t>est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express superiority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Comparatives and superlatives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89033"/>
              </p:ext>
            </p:extLst>
          </p:nvPr>
        </p:nvGraphicFramePr>
        <p:xfrm>
          <a:off x="338328" y="1737359"/>
          <a:ext cx="11740896" cy="4767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2888">
                  <a:extLst>
                    <a:ext uri="{9D8B030D-6E8A-4147-A177-3AD203B41FA5}">
                      <a16:colId xmlns:a16="http://schemas.microsoft.com/office/drawing/2014/main" xmlns="" val="2702960455"/>
                    </a:ext>
                  </a:extLst>
                </a:gridCol>
                <a:gridCol w="2049131">
                  <a:extLst>
                    <a:ext uri="{9D8B030D-6E8A-4147-A177-3AD203B41FA5}">
                      <a16:colId xmlns:a16="http://schemas.microsoft.com/office/drawing/2014/main" xmlns="" val="2909543695"/>
                    </a:ext>
                  </a:extLst>
                </a:gridCol>
                <a:gridCol w="1662753">
                  <a:extLst>
                    <a:ext uri="{9D8B030D-6E8A-4147-A177-3AD203B41FA5}">
                      <a16:colId xmlns:a16="http://schemas.microsoft.com/office/drawing/2014/main" xmlns="" val="1847295251"/>
                    </a:ext>
                  </a:extLst>
                </a:gridCol>
                <a:gridCol w="1313197">
                  <a:extLst>
                    <a:ext uri="{9D8B030D-6E8A-4147-A177-3AD203B41FA5}">
                      <a16:colId xmlns:a16="http://schemas.microsoft.com/office/drawing/2014/main" xmlns="" val="178618949"/>
                    </a:ext>
                  </a:extLst>
                </a:gridCol>
                <a:gridCol w="1604523">
                  <a:extLst>
                    <a:ext uri="{9D8B030D-6E8A-4147-A177-3AD203B41FA5}">
                      <a16:colId xmlns:a16="http://schemas.microsoft.com/office/drawing/2014/main" xmlns="" val="1793131646"/>
                    </a:ext>
                  </a:extLst>
                </a:gridCol>
                <a:gridCol w="2578404">
                  <a:extLst>
                    <a:ext uri="{9D8B030D-6E8A-4147-A177-3AD203B41FA5}">
                      <a16:colId xmlns:a16="http://schemas.microsoft.com/office/drawing/2014/main" xmlns="" val="1058437150"/>
                    </a:ext>
                  </a:extLst>
                </a:gridCol>
              </a:tblGrid>
              <a:tr h="393193"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Superlative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02593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est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one syllable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high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–r 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(watch</a:t>
                      </a:r>
                      <a:r>
                        <a:rPr lang="en-US" baseline="0" dirty="0"/>
                        <a:t> out for VCV)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572236"/>
                  </a:ext>
                </a:extLst>
              </a:tr>
              <a:tr h="975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Chang</a:t>
                      </a:r>
                      <a:r>
                        <a:rPr lang="en-US" baseline="0" dirty="0"/>
                        <a:t>e 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y </a:t>
                      </a:r>
                      <a:r>
                        <a:rPr lang="en-US" baseline="0" dirty="0"/>
                        <a:t>to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/>
                        <a:t>and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add 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baseline="0" dirty="0" err="1">
                          <a:solidFill>
                            <a:srgbClr val="0070C0"/>
                          </a:solidFill>
                        </a:rPr>
                        <a:t>er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ending</a:t>
                      </a:r>
                      <a:r>
                        <a:rPr lang="en-US" sz="2000" b="1" i="1" baseline="0" dirty="0"/>
                        <a:t> in -y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funny</a:t>
                      </a:r>
                      <a:br>
                        <a:rPr lang="en-US" dirty="0"/>
                      </a:br>
                      <a:r>
                        <a:rPr lang="en-US" dirty="0"/>
                        <a:t>sunny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</a:t>
                      </a:r>
                      <a:r>
                        <a:rPr lang="en-US" baseline="0" dirty="0"/>
                        <a:t>e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aseline="0" dirty="0"/>
                        <a:t> to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/>
                        <a:t>and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add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193141"/>
                  </a:ext>
                </a:extLst>
              </a:tr>
              <a:tr h="975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Put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most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front of the adjective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two or more</a:t>
                      </a:r>
                    </a:p>
                    <a:p>
                      <a:r>
                        <a:rPr lang="en-US" sz="2000" b="1" i="1" baseline="0" dirty="0"/>
                        <a:t> syllables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expensive</a:t>
                      </a:r>
                      <a:br>
                        <a:rPr lang="en-US" dirty="0"/>
                      </a:br>
                      <a:r>
                        <a:rPr lang="en-US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more </a:t>
                      </a:r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front of the adjective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086214"/>
                  </a:ext>
                </a:extLst>
              </a:tr>
              <a:tr h="975631"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irregular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  <a:br>
                        <a:rPr lang="en-US" dirty="0"/>
                      </a:br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67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Comparative and superlative forms.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670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Word		Comparative		Superlative</a:t>
            </a:r>
          </a:p>
          <a:p>
            <a:pPr marL="0" indent="0">
              <a:buNone/>
            </a:pPr>
            <a:r>
              <a:rPr lang="en-US" dirty="0"/>
              <a:t>	1) hot</a:t>
            </a:r>
          </a:p>
          <a:p>
            <a:pPr marL="0" indent="0">
              <a:buNone/>
            </a:pPr>
            <a:r>
              <a:rPr lang="en-US" dirty="0"/>
              <a:t>	2) nice</a:t>
            </a:r>
          </a:p>
          <a:p>
            <a:pPr marL="0" indent="0">
              <a:buNone/>
            </a:pPr>
            <a:r>
              <a:rPr lang="en-US" dirty="0"/>
              <a:t>	3) sunny</a:t>
            </a:r>
          </a:p>
          <a:p>
            <a:pPr marL="0" indent="0">
              <a:buNone/>
            </a:pPr>
            <a:r>
              <a:rPr lang="en-US" dirty="0"/>
              <a:t>	4) expensive</a:t>
            </a:r>
          </a:p>
          <a:p>
            <a:pPr marL="0" indent="0">
              <a:buNone/>
            </a:pPr>
            <a:r>
              <a:rPr lang="en-US" dirty="0"/>
              <a:t>	5) bad</a:t>
            </a:r>
          </a:p>
          <a:p>
            <a:pPr marL="0" indent="0">
              <a:buNone/>
            </a:pPr>
            <a:r>
              <a:rPr lang="en-US" dirty="0"/>
              <a:t>	6) good</a:t>
            </a:r>
          </a:p>
          <a:p>
            <a:pPr marL="0" indent="0">
              <a:buNone/>
            </a:pPr>
            <a:r>
              <a:rPr lang="en-US" dirty="0"/>
              <a:t>	7) organized</a:t>
            </a:r>
          </a:p>
          <a:p>
            <a:pPr marL="0" indent="0">
              <a:buNone/>
            </a:pPr>
            <a:r>
              <a:rPr lang="en-US" dirty="0"/>
              <a:t>	8) patient</a:t>
            </a:r>
          </a:p>
          <a:p>
            <a:pPr marL="0" indent="0">
              <a:buNone/>
            </a:pPr>
            <a:r>
              <a:rPr lang="en-US" dirty="0"/>
              <a:t>	9) thin</a:t>
            </a:r>
          </a:p>
          <a:p>
            <a:pPr marL="0" indent="0">
              <a:buNone/>
            </a:pPr>
            <a:r>
              <a:rPr lang="en-US" dirty="0"/>
              <a:t>	10) angry</a:t>
            </a:r>
          </a:p>
        </p:txBody>
      </p:sp>
    </p:spTree>
    <p:extLst>
      <p:ext uri="{BB962C8B-B14F-4D97-AF65-F5344CB8AC3E}">
        <p14:creationId xmlns:p14="http://schemas.microsoft.com/office/powerpoint/2010/main" val="2350896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04" y="2077776"/>
            <a:ext cx="10910941" cy="428644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dirty="0"/>
              <a:t>Al doesn’t work quickly or carefully. He’s the ____________ worker I know. (efficient)</a:t>
            </a:r>
          </a:p>
          <a:p>
            <a:pPr marL="457200" indent="-457200">
              <a:buAutoNum type="arabicParenR"/>
            </a:pPr>
            <a:r>
              <a:rPr lang="en-US" dirty="0"/>
              <a:t>Paulo is nice to everyone. He’s the _______________ person I know. (kind)</a:t>
            </a:r>
          </a:p>
          <a:p>
            <a:pPr marL="457200" indent="-457200">
              <a:buAutoNum type="arabicParenR"/>
            </a:pPr>
            <a:r>
              <a:rPr lang="en-US" dirty="0"/>
              <a:t>Sara is organized, but Tom is not. Sara is _____________ than Tom. (organized)</a:t>
            </a:r>
          </a:p>
          <a:p>
            <a:pPr marL="457200" indent="-457200">
              <a:buAutoNum type="arabicParenR"/>
            </a:pPr>
            <a:r>
              <a:rPr lang="en-US" dirty="0"/>
              <a:t>Lee isn’t friendly. He’s the _______________ person I know. (friendly)</a:t>
            </a:r>
          </a:p>
          <a:p>
            <a:pPr marL="457200" indent="-457200">
              <a:buAutoNum type="arabicParenR"/>
            </a:pPr>
            <a:r>
              <a:rPr lang="en-US" dirty="0"/>
              <a:t>Tim helps a lot of people, and Kim helps less people. Tim is __________ than Kim. (helpful)</a:t>
            </a:r>
          </a:p>
          <a:p>
            <a:pPr marL="457200" indent="-457200">
              <a:buAutoNum type="arabicParenR"/>
            </a:pPr>
            <a:r>
              <a:rPr lang="en-US" dirty="0"/>
              <a:t>Don is very happy. He’s the ______________ person I know. (happy)</a:t>
            </a:r>
          </a:p>
          <a:p>
            <a:pPr marL="457200" indent="-457200">
              <a:buAutoNum type="arabicParenR"/>
            </a:pPr>
            <a:r>
              <a:rPr lang="en-US" dirty="0"/>
              <a:t>Rosa never gets angry. She’s the _______________ I know. (patient)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dirty="0"/>
              <a:t>Frank is a very sweet person, and John is very mean. John is _______ than Frank. 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3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Appearance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Use </a:t>
            </a:r>
            <a:r>
              <a:rPr lang="en-US" dirty="0"/>
              <a:t>–to be </a:t>
            </a:r>
            <a:r>
              <a:rPr lang="en-US" b="0" dirty="0"/>
              <a:t>verb to describe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height and body build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/>
              <a:t>I </a:t>
            </a:r>
            <a:r>
              <a:rPr lang="en-US" u="sng" dirty="0"/>
              <a:t>am</a:t>
            </a:r>
            <a:r>
              <a:rPr lang="en-US" dirty="0"/>
              <a:t> tall and slim.</a:t>
            </a:r>
          </a:p>
          <a:p>
            <a:r>
              <a:rPr lang="en-US" dirty="0"/>
              <a:t>He </a:t>
            </a:r>
            <a:r>
              <a:rPr lang="en-US" u="sng" dirty="0"/>
              <a:t>is</a:t>
            </a:r>
            <a:r>
              <a:rPr lang="en-US" dirty="0"/>
              <a:t> fat. </a:t>
            </a:r>
          </a:p>
          <a:p>
            <a:r>
              <a:rPr lang="en-US" dirty="0"/>
              <a:t>Ann </a:t>
            </a:r>
            <a:r>
              <a:rPr lang="en-US" u="sng" dirty="0"/>
              <a:t>is </a:t>
            </a:r>
            <a:r>
              <a:rPr lang="en-US" dirty="0"/>
              <a:t>short.</a:t>
            </a:r>
          </a:p>
          <a:p>
            <a:r>
              <a:rPr lang="en-US" dirty="0"/>
              <a:t>You </a:t>
            </a:r>
            <a:r>
              <a:rPr lang="en-US" u="sng" dirty="0"/>
              <a:t>are </a:t>
            </a:r>
            <a:r>
              <a:rPr lang="en-US" dirty="0"/>
              <a:t>thin. </a:t>
            </a:r>
          </a:p>
          <a:p>
            <a:r>
              <a:rPr lang="en-US" dirty="0"/>
              <a:t>They </a:t>
            </a:r>
            <a:r>
              <a:rPr lang="en-US" u="sng" dirty="0"/>
              <a:t>are </a:t>
            </a:r>
            <a:r>
              <a:rPr lang="en-US" dirty="0"/>
              <a:t>tall.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09" y="2096064"/>
            <a:ext cx="20383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sentences with a partner.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987" y="2312272"/>
            <a:ext cx="3758789" cy="369513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I ______ short.</a:t>
            </a:r>
          </a:p>
          <a:p>
            <a:pPr marL="457200" indent="-457200">
              <a:buAutoNum type="arabicParenR"/>
            </a:pPr>
            <a:r>
              <a:rPr lang="en-US" dirty="0"/>
              <a:t>Kate ______ a small girl.</a:t>
            </a:r>
          </a:p>
          <a:p>
            <a:pPr marL="457200" indent="-457200">
              <a:buAutoNum type="arabicParenR"/>
            </a:pPr>
            <a:r>
              <a:rPr lang="en-US" dirty="0"/>
              <a:t>Tom _______ very fat.</a:t>
            </a:r>
          </a:p>
          <a:p>
            <a:pPr marL="457200" indent="-457200">
              <a:buAutoNum type="arabicParenR"/>
            </a:pPr>
            <a:r>
              <a:rPr lang="en-US" dirty="0"/>
              <a:t>Why _______ you so thin?</a:t>
            </a:r>
          </a:p>
          <a:p>
            <a:pPr marL="457200" indent="-457200">
              <a:buAutoNum type="arabicParenR"/>
            </a:pPr>
            <a:r>
              <a:rPr lang="en-US" dirty="0"/>
              <a:t>He _______ very tall.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5" y="1935921"/>
            <a:ext cx="2543937" cy="44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Use </a:t>
            </a:r>
            <a:r>
              <a:rPr lang="en-US" dirty="0"/>
              <a:t>–to have </a:t>
            </a:r>
            <a:r>
              <a:rPr lang="en-US" b="0" dirty="0"/>
              <a:t>to describe </a:t>
            </a:r>
            <a:br>
              <a:rPr lang="en-US" b="0" dirty="0"/>
            </a:br>
            <a:r>
              <a:rPr lang="en-US" dirty="0"/>
              <a:t>hair color AND length</a:t>
            </a:r>
            <a:r>
              <a:rPr lang="en-US" b="0" dirty="0"/>
              <a:t>, </a:t>
            </a:r>
            <a:r>
              <a:rPr lang="en-US" dirty="0"/>
              <a:t>facial features</a:t>
            </a:r>
            <a:r>
              <a:rPr lang="en-US" b="0" dirty="0"/>
              <a:t>, AND </a:t>
            </a:r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115" y="2114352"/>
            <a:ext cx="3731357" cy="3695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/>
              <a:t>Jack </a:t>
            </a:r>
            <a:r>
              <a:rPr lang="en-US" u="sng" dirty="0"/>
              <a:t>has </a:t>
            </a:r>
            <a:r>
              <a:rPr lang="en-US" dirty="0"/>
              <a:t>short hair.</a:t>
            </a:r>
          </a:p>
          <a:p>
            <a:r>
              <a:rPr lang="en-US" dirty="0"/>
              <a:t>I </a:t>
            </a:r>
            <a:r>
              <a:rPr lang="en-US" u="sng" dirty="0"/>
              <a:t>have </a:t>
            </a:r>
            <a:r>
              <a:rPr lang="en-US" dirty="0"/>
              <a:t>long black hair.</a:t>
            </a:r>
          </a:p>
          <a:p>
            <a:r>
              <a:rPr lang="en-US" dirty="0"/>
              <a:t>She </a:t>
            </a:r>
            <a:r>
              <a:rPr lang="en-US" u="sng" dirty="0"/>
              <a:t>has </a:t>
            </a:r>
            <a:r>
              <a:rPr lang="en-US" dirty="0"/>
              <a:t>blue eyes. </a:t>
            </a:r>
          </a:p>
          <a:p>
            <a:r>
              <a:rPr lang="en-US" dirty="0"/>
              <a:t>My teacher </a:t>
            </a:r>
            <a:r>
              <a:rPr lang="en-US" u="sng" dirty="0"/>
              <a:t>has </a:t>
            </a:r>
            <a:r>
              <a:rPr lang="en-US" dirty="0"/>
              <a:t>a round face.</a:t>
            </a:r>
          </a:p>
          <a:p>
            <a:r>
              <a:rPr lang="en-US" dirty="0"/>
              <a:t>He </a:t>
            </a:r>
            <a:r>
              <a:rPr lang="en-US" u="sng" dirty="0"/>
              <a:t>has </a:t>
            </a:r>
            <a:r>
              <a:rPr lang="en-US" dirty="0"/>
              <a:t>a long nose.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08" y="2414016"/>
            <a:ext cx="2639753" cy="35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669" y="2307936"/>
            <a:ext cx="6958012" cy="23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these people to a partner.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959" y="2212848"/>
            <a:ext cx="8543431" cy="27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790" y="2093609"/>
            <a:ext cx="8057769" cy="30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395</TotalTime>
  <Words>879</Words>
  <Application>Microsoft Office PowerPoint</Application>
  <PresentationFormat>Custom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Damask</vt:lpstr>
      <vt:lpstr>Describing People</vt:lpstr>
      <vt:lpstr>What is the difference between these questions? </vt:lpstr>
      <vt:lpstr>Physical Appearance</vt:lpstr>
      <vt:lpstr>Use –to be verb to describe  height and body build </vt:lpstr>
      <vt:lpstr>Complete the sentences with a partner. </vt:lpstr>
      <vt:lpstr>Use –to have to describe  hair color AND length, facial features, AND OTHER FEATURES</vt:lpstr>
      <vt:lpstr>Describing the face</vt:lpstr>
      <vt:lpstr>Describe these people to a partner. </vt:lpstr>
      <vt:lpstr>PowerPoint Presentation</vt:lpstr>
      <vt:lpstr>PowerPoint Presentation</vt:lpstr>
      <vt:lpstr>Describing Personality and character Traits</vt:lpstr>
      <vt:lpstr>Objective: describe yourself, a boss, a neighbor, spouse, friend, or other family member</vt:lpstr>
      <vt:lpstr>Which are positive? Which are negative? Which are neutral? </vt:lpstr>
      <vt:lpstr>Choose one, two, or three with different meanings to describe a person.  </vt:lpstr>
      <vt:lpstr>Verbs and adjectives to describe feelings</vt:lpstr>
      <vt:lpstr>How to describe feelings</vt:lpstr>
      <vt:lpstr>PowerPoint Presentation</vt:lpstr>
      <vt:lpstr>PowerPoint Presentation</vt:lpstr>
      <vt:lpstr>The best and worst person</vt:lpstr>
      <vt:lpstr>PowerPoint Presentation</vt:lpstr>
      <vt:lpstr>Emotions</vt:lpstr>
      <vt:lpstr>Emotion idioms</vt:lpstr>
      <vt:lpstr>Choose the Correct idiom. </vt:lpstr>
      <vt:lpstr>Word study Suffix: -ful</vt:lpstr>
      <vt:lpstr>Comparatives and superlatives</vt:lpstr>
      <vt:lpstr>Comparatives and superlatives</vt:lpstr>
      <vt:lpstr>Write the Comparative and superlative forms. </vt:lpstr>
      <vt:lpstr>Practice Time!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Michelle</dc:creator>
  <cp:lastModifiedBy>Visitor</cp:lastModifiedBy>
  <cp:revision>25</cp:revision>
  <dcterms:created xsi:type="dcterms:W3CDTF">2016-06-07T13:43:21Z</dcterms:created>
  <dcterms:modified xsi:type="dcterms:W3CDTF">2016-06-08T17:47:19Z</dcterms:modified>
</cp:coreProperties>
</file>