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5BD5"/>
    <a:srgbClr val="FAB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8" y="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08A1C95-B803-4000-B025-EBF7B132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C7515A-2C26-4164-95C6-76C2BE34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ebay.com/itm/Wholesale-Soft-Smooth-Natural-Bamboo-Cotton-Knitting-Yarn-Lot-Fingering-25Color-/390627331759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acebook.com/photo.php?fbid=358515440949327&amp;set=a.251374028330136.62926.100003726216358&amp;type=1&amp;relevant_count=1&amp;ref=n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um=1&amp;hl=en&amp;biw=1022&amp;bih=598&amp;tbm=isch&amp;tbnid=tEjqaXPsbMBADM:&amp;imgrefurl=http://www.coroflot.com/jsbeckwith/Lufkin-Brand-Tape-Measures&amp;docid=1Xm-c043PZwZoM&amp;imgurl=http://s3images.coroflot.com/user_files/individual_files/original_370517_x0c4_6kgyb9zqdti95hbnle4a.jpg&amp;w=1280&amp;h=909&amp;ei=OMtIUs7UDcaDqgGL9ICACg&amp;zoom=1&amp;ved=1t:3588,r:43,s:0,i:217&amp;iact=rc&amp;page=3&amp;tbnh=169&amp;tbnw=218&amp;start=35&amp;ndsp=15&amp;tx=123&amp;ty=11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docid=3Jt-MlKNL-7eyM&amp;tbnid=RUbJxMKSrBnjCM:&amp;ved=0CAUQjRw&amp;url=http://www.dreamstime.com/stock-photo-pink-breast-cancer-ribbon-clock-image20777290&amp;ei=0cpIUvLOMIj8qwGjtYGABQ&amp;psig=AFQjCNFBhFf0WtlfxuA6fXgQxcSKJjs2WQ&amp;ust=138058860667666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LZ2yZq5GuECI_M&amp;tbnid=Hson49YcwQwvOM:&amp;ved=0CAUQjRw&amp;url=http://www.clevelandwomen.com/pro/eye-tv.htm&amp;ei=VMFIUoi-M8jCrQH8jIDQBw&amp;psig=AFQjCNHmqWuyECMFOl6K8yZTcpmiorUihw&amp;ust=138058561904780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frm=1&amp;source=images&amp;cd=&amp;cad=rja&amp;docid=hrN6FYaPAMx75M&amp;tbnid=aptjFiPp2EDzJM:&amp;ved=0CAUQjRw&amp;url=http://www.techlicious.com/guide/mothers-day-2010-gift-guide/&amp;ei=l8FIUo2kPMWtqQGd74DoBA&amp;bvm=bv.53217764,d.aWM&amp;psig=AFQjCNFTg84_bkHYMZqG0_tTKeAEpUZAKQ&amp;ust=138058624948347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77rR9LZwKYugtM&amp;tbnid=GPbfAZLZqgL-LM:&amp;ved=0CAUQjRw&amp;url=http://www.fairfaxcounty.gov/parks/colvinrunmill/recipes.htm&amp;ei=urtIUuzYMIjUrQGd24CwDw&amp;psig=AFQjCNEVQ5QiAHug3VK1SpAkdHiaM8gGEw&amp;ust=1380584715687934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&amp;esrc=s&amp;frm=1&amp;source=images&amp;cd=&amp;cad=rja&amp;docid=0kLugRJwJncJxM&amp;tbnid=N1ioKHs4ktB3mM:&amp;ved=0CAUQjRw&amp;url=http://hannahread.com/lyrics&amp;ei=OLxIUqebHs78qgG96IDICg&amp;psig=AFQjCNGovDY9DuadSrxydR9YUTBl_Qz9mg&amp;ust=138058485519740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0"/>
            <a:ext cx="7696200" cy="1894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DB5BD5"/>
                </a:solidFill>
              </a:rPr>
              <a:t>S.M.A.R.T</a:t>
            </a:r>
            <a:r>
              <a:rPr lang="en-US" b="1" dirty="0">
                <a:solidFill>
                  <a:srgbClr val="DB5BD5"/>
                </a:solidFill>
              </a:rPr>
              <a:t>.  </a:t>
            </a:r>
            <a:r>
              <a:rPr lang="en-US" b="1" dirty="0" smtClean="0">
                <a:solidFill>
                  <a:srgbClr val="DB5BD5"/>
                </a:solidFill>
              </a:rPr>
              <a:t>GOAL </a:t>
            </a:r>
            <a:br>
              <a:rPr lang="en-US" b="1" dirty="0" smtClean="0">
                <a:solidFill>
                  <a:srgbClr val="DB5BD5"/>
                </a:solidFill>
              </a:rPr>
            </a:br>
            <a:r>
              <a:rPr lang="en-US" b="1" dirty="0" smtClean="0">
                <a:solidFill>
                  <a:srgbClr val="DB5BD5"/>
                </a:solidFill>
              </a:rPr>
              <a:t>                                 PLANNER </a:t>
            </a:r>
            <a:r>
              <a:rPr lang="en-US" b="1" dirty="0">
                <a:solidFill>
                  <a:srgbClr val="DB5BD5"/>
                </a:solidFill>
              </a:rPr>
              <a:t>MAP</a:t>
            </a:r>
            <a:r>
              <a:rPr lang="en-US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153400" cy="213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Specific </a:t>
            </a:r>
            <a:r>
              <a:rPr lang="en-US" sz="2000" b="1" dirty="0">
                <a:solidFill>
                  <a:schemeClr val="bg1"/>
                </a:solidFill>
              </a:rPr>
              <a:t>&gt; </a:t>
            </a:r>
            <a:r>
              <a:rPr lang="en-US" sz="2000" b="1" dirty="0" smtClean="0">
                <a:solidFill>
                  <a:schemeClr val="bg1"/>
                </a:solidFill>
              </a:rPr>
              <a:t>Measurable </a:t>
            </a:r>
            <a:r>
              <a:rPr lang="en-US" sz="2000" b="1" dirty="0">
                <a:solidFill>
                  <a:schemeClr val="bg1"/>
                </a:solidFill>
              </a:rPr>
              <a:t>&gt; </a:t>
            </a:r>
            <a:r>
              <a:rPr lang="en-US" sz="2000" b="1" dirty="0" smtClean="0">
                <a:solidFill>
                  <a:schemeClr val="bg1"/>
                </a:solidFill>
              </a:rPr>
              <a:t>Attainable </a:t>
            </a:r>
            <a:r>
              <a:rPr lang="en-US" sz="2000" b="1" dirty="0">
                <a:solidFill>
                  <a:schemeClr val="bg1"/>
                </a:solidFill>
              </a:rPr>
              <a:t>&gt; Reasonable &gt; </a:t>
            </a:r>
            <a:r>
              <a:rPr lang="en-US" sz="2000" b="1" dirty="0" smtClean="0">
                <a:solidFill>
                  <a:schemeClr val="bg1"/>
                </a:solidFill>
              </a:rPr>
              <a:t>Time-Bound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smtClean="0">
                <a:solidFill>
                  <a:schemeClr val="bg1"/>
                </a:solidFill>
              </a:rPr>
              <a:t/>
            </a:r>
            <a:br>
              <a:rPr lang="en-US" sz="2000" b="1" smtClean="0">
                <a:solidFill>
                  <a:schemeClr val="bg1"/>
                </a:solidFill>
              </a:rPr>
            </a:br>
            <a:r>
              <a:rPr lang="en-US" sz="2000" b="1" smtClean="0">
                <a:solidFill>
                  <a:schemeClr val="bg1"/>
                </a:solidFill>
              </a:rPr>
              <a:t>FALL </a:t>
            </a:r>
            <a:r>
              <a:rPr lang="en-US" sz="2000" b="1" dirty="0" smtClean="0">
                <a:solidFill>
                  <a:schemeClr val="bg1"/>
                </a:solidFill>
              </a:rPr>
              <a:t>2017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Mrs. Michelle’s Goal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 rot="5400000">
            <a:off x="1409700" y="114300"/>
            <a:ext cx="60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GOAL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86000" y="290732"/>
            <a:ext cx="6594230" cy="10046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will </a:t>
            </a:r>
            <a:r>
              <a:rPr lang="en-US" dirty="0" smtClean="0"/>
              <a:t>crochet a baby beanie for 30 minutes a night </a:t>
            </a:r>
            <a:r>
              <a:rPr lang="en-US" dirty="0" smtClean="0"/>
              <a:t>so </a:t>
            </a:r>
            <a:r>
              <a:rPr lang="en-US" dirty="0" smtClean="0"/>
              <a:t>I can give it as a gift to my friend 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286000" y="4495800"/>
            <a:ext cx="67056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/>
              <a:t>Find and follow a crochet pattern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 rot="5400000">
            <a:off x="4648200" y="-2057400"/>
            <a:ext cx="609600" cy="7315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HOW I am going to reach my goal ?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0" y="1981200"/>
            <a:ext cx="6594230" cy="914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dirty="0" smtClean="0"/>
              <a:t>1. Buy </a:t>
            </a:r>
            <a:r>
              <a:rPr lang="en-US" sz="2400" dirty="0" smtClean="0"/>
              <a:t>a crochet hook and </a:t>
            </a:r>
            <a:r>
              <a:rPr lang="en-US" sz="2400" dirty="0" smtClean="0"/>
              <a:t>two </a:t>
            </a:r>
            <a:r>
              <a:rPr lang="en-US" sz="2400" dirty="0" smtClean="0"/>
              <a:t>skeins of yarn/ yarn balls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 Wholesale!Soft Smooth Natural Bamboo Cotton Knitting Yarn Lot;Fingering,25Col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819400"/>
            <a:ext cx="2895600" cy="1600200"/>
          </a:xfrm>
          <a:prstGeom prst="rect">
            <a:avLst/>
          </a:prstGeom>
          <a:noFill/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447800" y="5943600"/>
            <a:ext cx="7508630" cy="6096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3. </a:t>
            </a:r>
            <a:r>
              <a:rPr lang="en-US" sz="2400" dirty="0" smtClean="0"/>
              <a:t>Crochet the beanie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for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30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minutes every night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2050" name="Picture 2" descr="https://www.pleta.bg/media/catalog/product/p/o/pony-colour-plastic-crochet-hook-9.00mm-light-blue-_2_-23761-p_ekm_624x450_ekm__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06" y="2909668"/>
            <a:ext cx="1714194" cy="123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-media-cache-ak0.pinimg.com/originals/87/d7/6f/87d76f2eb285ae3c8a6f700dd3846ac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553" y="4998134"/>
            <a:ext cx="1260622" cy="94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Mrs. Michelle’s Goal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95400" y="290732"/>
            <a:ext cx="7584830" cy="35954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SOURCE OF MOTIVATION</a:t>
            </a:r>
            <a:r>
              <a:rPr lang="en-US" sz="3600" b="1" dirty="0" smtClean="0">
                <a:solidFill>
                  <a:srgbClr val="DB5BD5"/>
                </a:solidFill>
              </a:rPr>
              <a:t/>
            </a:r>
            <a:br>
              <a:rPr lang="en-US" sz="3600" b="1" dirty="0" smtClean="0">
                <a:solidFill>
                  <a:srgbClr val="DB5BD5"/>
                </a:solidFill>
              </a:rPr>
            </a:br>
            <a:endParaRPr lang="en-US" sz="3600" b="1" dirty="0" smtClean="0">
              <a:solidFill>
                <a:srgbClr val="DB5BD5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What is going to motivate  me to accomplish my goal?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en-US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600" dirty="0" smtClean="0"/>
              <a:t>My friend is having a baby! I want to give her something very special, and show her that I care. 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1600" y="4419600"/>
            <a:ext cx="7508630" cy="20250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will I meet this goal?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/>
              <a:t>I will meet my goal on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, 2017.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91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Time for questions    &amp; comments !</a:t>
            </a:r>
            <a:r>
              <a:rPr lang="en-US" sz="7200" dirty="0" smtClean="0">
                <a:solidFill>
                  <a:schemeClr val="bg1"/>
                </a:solidFill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0306"/>
          </a:xfrm>
        </p:spPr>
        <p:txBody>
          <a:bodyPr/>
          <a:lstStyle/>
          <a:p>
            <a:r>
              <a:rPr lang="en-US" b="1" dirty="0" smtClean="0">
                <a:solidFill>
                  <a:srgbClr val="DB5BD5"/>
                </a:solidFill>
              </a:rPr>
              <a:t>         S.M.A.R.T.  GOALS</a:t>
            </a:r>
            <a:endParaRPr lang="en-US" dirty="0">
              <a:solidFill>
                <a:srgbClr val="DB5BD5"/>
              </a:solidFill>
            </a:endParaRPr>
          </a:p>
        </p:txBody>
      </p:sp>
      <p:pic>
        <p:nvPicPr>
          <p:cNvPr id="4" name="Content Placeholder 3" descr="https://scontent-b-lax.xx.fbcdn.net/hphotos-prn2/s403x403/1379400_358515440949327_503293852_n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90600" cy="6629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DB5BD5"/>
                </a:solidFill>
              </a:rPr>
              <a:t>  </a:t>
            </a:r>
            <a:r>
              <a:rPr lang="en-US" sz="5400" b="1" dirty="0" smtClean="0">
                <a:solidFill>
                  <a:srgbClr val="DB5BD5"/>
                </a:solidFill>
              </a:rPr>
              <a:t>S.M.A.R.T.  GOALS</a:t>
            </a:r>
            <a:endParaRPr lang="en-US" sz="5400" dirty="0">
              <a:solidFill>
                <a:srgbClr val="DB5BD5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143000" y="1447800"/>
            <a:ext cx="809624" cy="4191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DEFINITION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1981200" y="914400"/>
            <a:ext cx="6858000" cy="2514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GOAL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(n.) /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goʊl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Synonyms</a:t>
            </a:r>
            <a:r>
              <a:rPr lang="en-US" dirty="0" smtClean="0"/>
              <a:t>: </a:t>
            </a:r>
            <a:r>
              <a:rPr lang="en-US" i="1" dirty="0" smtClean="0"/>
              <a:t>target; purpose, object, objective, intent, intention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1.</a:t>
            </a:r>
            <a:r>
              <a:rPr lang="en-US" dirty="0" smtClean="0"/>
              <a:t> The</a:t>
            </a:r>
            <a:r>
              <a:rPr lang="en-US" u="sng" dirty="0" smtClean="0"/>
              <a:t> </a:t>
            </a:r>
            <a:r>
              <a:rPr lang="en-US" dirty="0" smtClean="0"/>
              <a:t>result or achievement toward which effort is directed; aim; end. </a:t>
            </a:r>
            <a:r>
              <a:rPr lang="en-US" b="1" dirty="0" smtClean="0"/>
              <a:t>2.</a:t>
            </a:r>
            <a:r>
              <a:rPr lang="en-US" dirty="0" smtClean="0"/>
              <a:t> the terminal point of a journey or race</a:t>
            </a:r>
          </a:p>
          <a:p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2057400" y="4114800"/>
            <a:ext cx="6400800" cy="2059276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ACCOMPLISH (ED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əˈkɒmplɪʃt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 smtClean="0"/>
              <a:t> </a:t>
            </a:r>
            <a:r>
              <a:rPr lang="en-US" u="sng" dirty="0" smtClean="0"/>
              <a:t>Synonyms</a:t>
            </a:r>
            <a:r>
              <a:rPr lang="en-US" dirty="0" smtClean="0"/>
              <a:t>: </a:t>
            </a:r>
            <a:r>
              <a:rPr lang="en-US" i="1" dirty="0" smtClean="0"/>
              <a:t>achieve, attain, realize, get, do, execute, manage, finish, conclude,  reach </a:t>
            </a:r>
            <a:r>
              <a:rPr lang="en-US" dirty="0" smtClean="0"/>
              <a:t>or </a:t>
            </a:r>
            <a:r>
              <a:rPr lang="en-US" i="1" dirty="0" smtClean="0"/>
              <a:t>complete </a:t>
            </a:r>
            <a:r>
              <a:rPr lang="en-US" dirty="0" smtClean="0"/>
              <a:t>successfully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733800" cy="2209800"/>
          </a:xfrm>
        </p:spPr>
        <p:txBody>
          <a:bodyPr/>
          <a:lstStyle/>
          <a:p>
            <a:r>
              <a:rPr lang="en-US" b="1" dirty="0" smtClean="0"/>
              <a:t>Specific </a:t>
            </a:r>
            <a:br>
              <a:rPr lang="en-US" b="1" dirty="0" smtClean="0"/>
            </a:br>
            <a:r>
              <a:rPr lang="en-US" b="1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2057400"/>
            <a:ext cx="34290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To set a specific goal you must answer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 "</a:t>
            </a:r>
            <a:r>
              <a:rPr lang="en-US" b="1" dirty="0" smtClean="0"/>
              <a:t>W</a:t>
            </a:r>
            <a:r>
              <a:rPr lang="en-US" b="1" dirty="0" smtClean="0"/>
              <a:t>" questions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381001"/>
            <a:ext cx="5791200" cy="6019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</a:t>
            </a:r>
            <a:r>
              <a:rPr lang="en-US" dirty="0" smtClean="0"/>
              <a:t>: Who is involved? </a:t>
            </a:r>
            <a:br>
              <a:rPr lang="en-US" dirty="0" smtClean="0"/>
            </a:b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I am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: What do I want to </a:t>
            </a:r>
            <a:r>
              <a:rPr lang="en-US" dirty="0" smtClean="0"/>
              <a:t>accomplish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Crochet a baby bear beanie</a:t>
            </a:r>
            <a:endParaRPr lang="en-US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/>
              <a:t> </a:t>
            </a:r>
            <a:r>
              <a:rPr lang="en-US" b="1" dirty="0" smtClean="0"/>
              <a:t>Where</a:t>
            </a:r>
            <a:r>
              <a:rPr lang="en-US" dirty="0" smtClean="0"/>
              <a:t>: Identify a location.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My living room / bedroom</a:t>
            </a:r>
            <a:endParaRPr lang="en-US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b="1" dirty="0" smtClean="0"/>
              <a:t>When</a:t>
            </a:r>
            <a:r>
              <a:rPr lang="en-US" dirty="0" smtClean="0"/>
              <a:t>: Establish a time frame.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Crochet for 30 minutes every night</a:t>
            </a:r>
            <a:endParaRPr lang="en-US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b="1" dirty="0" smtClean="0"/>
              <a:t>Why: </a:t>
            </a:r>
            <a:r>
              <a:rPr lang="en-US" dirty="0" smtClean="0"/>
              <a:t>Specific reasons</a:t>
            </a:r>
            <a:r>
              <a:rPr lang="en-US" dirty="0" smtClean="0"/>
              <a:t>, purpose or benefits of accomplishing the goal.  </a:t>
            </a:r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My friend is having a baby! I want to give her a special gift.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https://i.pinimg.com/736x/9e/99/5b/9e995b2369d4bd83a5b9fa7c59d4a90c--easy-patterns-crocheting-patter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4" y="3848100"/>
            <a:ext cx="1981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23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Goal has to be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38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Measurable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>How much?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30 minutes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How many?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One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beanie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How will I know when it is accomplished?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will crochet for 30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minutes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every night until September 10</a:t>
            </a:r>
            <a:r>
              <a:rPr lang="en-US" sz="28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(or the baby is born)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66801"/>
            <a:ext cx="4038600" cy="4114799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Attainable </a:t>
            </a:r>
            <a:r>
              <a:rPr 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/>
              <a:t> </a:t>
            </a:r>
            <a:r>
              <a:rPr lang="en-US" sz="2800" dirty="0" smtClean="0"/>
              <a:t>You can </a:t>
            </a:r>
            <a:r>
              <a:rPr lang="en-US" sz="2800" u="sng" dirty="0" smtClean="0"/>
              <a:t>attain</a:t>
            </a:r>
            <a:r>
              <a:rPr lang="en-US" sz="2800" dirty="0" smtClean="0"/>
              <a:t> most any goal you </a:t>
            </a:r>
            <a:r>
              <a:rPr lang="en-US" sz="2800" u="sng" dirty="0" smtClean="0"/>
              <a:t>set</a:t>
            </a:r>
            <a:r>
              <a:rPr lang="en-US" sz="2800" dirty="0" smtClean="0"/>
              <a:t> when you</a:t>
            </a:r>
            <a:br>
              <a:rPr lang="en-US" sz="2800" dirty="0" smtClean="0"/>
            </a:br>
            <a:r>
              <a:rPr lang="en-US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plan</a:t>
            </a:r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your </a:t>
            </a:r>
            <a:r>
              <a:rPr lang="en-US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steps</a:t>
            </a:r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wisely</a:t>
            </a:r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establish</a:t>
            </a:r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a </a:t>
            </a:r>
            <a:r>
              <a:rPr lang="en-US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time frame</a:t>
            </a:r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/>
              <a:t>that allows you to </a:t>
            </a:r>
            <a:br>
              <a:rPr lang="en-US" sz="2800" dirty="0" smtClean="0"/>
            </a:br>
            <a:r>
              <a:rPr lang="en-US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carry out</a:t>
            </a:r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/>
              <a:t>those steps</a:t>
            </a:r>
            <a:r>
              <a:rPr lang="en-US" sz="3200" dirty="0" smtClean="0"/>
              <a:t>. </a:t>
            </a:r>
            <a:endParaRPr lang="en-US" sz="32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Picture 6" descr="https://encrypted-tbn2.gstatic.com/images?q=tbn:ANd9GcQcdMzoCdAZg7fhz6Ygz7SHkWDBhnjQafMxC9MFp4X8QWpEefZT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059680"/>
            <a:ext cx="4038600" cy="179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Goal has to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388619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REALISTIC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Your goal is probably realistic if you truly </a:t>
            </a:r>
            <a:r>
              <a:rPr lang="en-US" b="1" dirty="0" smtClean="0"/>
              <a:t>believe</a:t>
            </a:r>
            <a:r>
              <a:rPr lang="en-US" dirty="0" smtClean="0"/>
              <a:t> that it can be accomplished.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Have you accomplished anything in the past?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TIME BOUND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TIMELY</a:t>
            </a:r>
            <a:r>
              <a:rPr lang="en-US" b="1" dirty="0" smtClean="0"/>
              <a:t>)</a:t>
            </a:r>
            <a:r>
              <a:rPr lang="en-US" dirty="0" smtClean="0"/>
              <a:t> Set a </a:t>
            </a:r>
            <a:r>
              <a:rPr lang="en-US" b="1" dirty="0" smtClean="0"/>
              <a:t>timeframe</a:t>
            </a:r>
            <a:r>
              <a:rPr lang="en-US" dirty="0" smtClean="0"/>
              <a:t> for the goal or next week, in three months, by the end of the year. </a:t>
            </a:r>
          </a:p>
          <a:p>
            <a:r>
              <a:rPr lang="en-US" dirty="0" smtClean="0"/>
              <a:t>Putting an end point on your goal gives you a clear target to work towards.</a:t>
            </a:r>
            <a:endParaRPr lang="en-US" dirty="0"/>
          </a:p>
        </p:txBody>
      </p:sp>
      <p:pic>
        <p:nvPicPr>
          <p:cNvPr id="5" name="irc_mi" descr="http://thumbs.dreamstime.com/z/pink-breast-cancer-ribbon-clock-2077729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029200"/>
            <a:ext cx="2086187" cy="16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279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write </a:t>
            </a:r>
            <a:r>
              <a:rPr lang="en-US" b="1" dirty="0" smtClean="0">
                <a:solidFill>
                  <a:srgbClr val="DB5BD5"/>
                </a:solidFill>
              </a:rPr>
              <a:t>S.M.A.R.T. 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1"/>
            <a:ext cx="4038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 will </a:t>
            </a:r>
            <a:r>
              <a:rPr lang="en-US" sz="2400" b="1" dirty="0" smtClean="0"/>
              <a:t>read</a:t>
            </a:r>
            <a:r>
              <a:rPr lang="en-US" sz="2400" dirty="0" smtClean="0"/>
              <a:t> a </a:t>
            </a:r>
            <a:r>
              <a:rPr lang="en-US" sz="2400" u="sng" dirty="0" smtClean="0"/>
              <a:t>short book </a:t>
            </a:r>
            <a:r>
              <a:rPr lang="en-US" sz="2400" dirty="0" smtClean="0"/>
              <a:t>in </a:t>
            </a:r>
            <a:r>
              <a:rPr lang="en-US" sz="2400" u="sng" dirty="0" smtClean="0"/>
              <a:t>English </a:t>
            </a:r>
            <a:r>
              <a:rPr lang="en-US" sz="2400" dirty="0" smtClean="0"/>
              <a:t>during </a:t>
            </a:r>
            <a:r>
              <a:rPr lang="en-US" sz="2400" u="sng" dirty="0" smtClean="0"/>
              <a:t>two months</a:t>
            </a:r>
            <a:r>
              <a:rPr lang="en-US" u="sng" dirty="0" smtClean="0"/>
              <a:t>, </a:t>
            </a:r>
            <a:r>
              <a:rPr lang="en-US" dirty="0" smtClean="0"/>
              <a:t>so I can increase my vocabulary.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1"/>
            <a:ext cx="4038600" cy="5257800"/>
          </a:xfrm>
        </p:spPr>
        <p:txBody>
          <a:bodyPr/>
          <a:lstStyle/>
          <a:p>
            <a:r>
              <a:rPr lang="en-US" sz="2400" dirty="0" smtClean="0"/>
              <a:t>I will </a:t>
            </a:r>
            <a:r>
              <a:rPr lang="en-US" sz="2400" b="1" dirty="0" smtClean="0"/>
              <a:t>watch a TV program</a:t>
            </a:r>
            <a:r>
              <a:rPr lang="en-US" sz="2400" dirty="0" smtClean="0"/>
              <a:t> in English   5 days a week for 15 minutes and </a:t>
            </a:r>
            <a:r>
              <a:rPr lang="en-US" sz="2400" b="1" dirty="0" smtClean="0"/>
              <a:t>write one sentence </a:t>
            </a:r>
            <a:r>
              <a:rPr lang="en-US" sz="2400" dirty="0" smtClean="0"/>
              <a:t>about it during until December 10th. (</a:t>
            </a:r>
            <a:r>
              <a:rPr lang="en-US" sz="2800" dirty="0" smtClean="0"/>
              <a:t>to increase my listening </a:t>
            </a:r>
            <a:r>
              <a:rPr lang="en-US" sz="2800" dirty="0" smtClean="0"/>
              <a:t>comprehension)</a:t>
            </a:r>
            <a:endParaRPr lang="en-US" dirty="0"/>
          </a:p>
        </p:txBody>
      </p:sp>
      <p:pic>
        <p:nvPicPr>
          <p:cNvPr id="5" name="irc_mi" descr="http://www.clevelandwomen.com/images/misc/kids-watch-tv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24400"/>
            <a:ext cx="3657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www.techlicious.com/images/family/woman-reading-book-275px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971800"/>
            <a:ext cx="403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79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How to write </a:t>
            </a:r>
            <a:r>
              <a:rPr lang="en-US" b="1" dirty="0" smtClean="0">
                <a:solidFill>
                  <a:srgbClr val="DB5BD5"/>
                </a:solidFill>
              </a:rPr>
              <a:t>S.M.A.R.T. 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1"/>
            <a:ext cx="4038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Twice a week, I will write 2 recipes in English in a notebook during this semester , so can understand how to follow instructions.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1"/>
            <a:ext cx="4038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During this semester, I will copy 1(one) lyric of a song and sing it aloud in my house until……</a:t>
            </a:r>
          </a:p>
          <a:p>
            <a:r>
              <a:rPr lang="en-US" sz="2000" dirty="0" smtClean="0"/>
              <a:t>[ so I can improve my fluency, listening comprehension in English] .</a:t>
            </a:r>
          </a:p>
          <a:p>
            <a:endParaRPr lang="en-US" dirty="0"/>
          </a:p>
        </p:txBody>
      </p:sp>
      <p:pic>
        <p:nvPicPr>
          <p:cNvPr id="5" name="irc_mi" descr="http://www.fairfaxcounty.gov/parks/crm/images/recipe-cornbrea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403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payload.cargocollective.com/1/3/112751/2150638/One%20Step%20Closer%20lyricssm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429000"/>
            <a:ext cx="3886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write 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S.M.A.R.T GOALS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 will </a:t>
            </a:r>
            <a:r>
              <a:rPr lang="en-US" b="1" dirty="0" smtClean="0"/>
              <a:t>place  telephone </a:t>
            </a:r>
            <a:r>
              <a:rPr lang="en-US" dirty="0" smtClean="0"/>
              <a:t>calls to my friends or classmates in English to improve my communication skill; [3 times a week until Dec. 10th </a:t>
            </a:r>
          </a:p>
          <a:p>
            <a:r>
              <a:rPr lang="en-US" dirty="0" smtClean="0"/>
              <a:t>I will </a:t>
            </a:r>
            <a:r>
              <a:rPr lang="en-US" b="1" dirty="0" smtClean="0"/>
              <a:t> read short articles from a newspaper to increase my comprehension skill </a:t>
            </a:r>
            <a:r>
              <a:rPr lang="en-US" u="sng" dirty="0" smtClean="0"/>
              <a:t>in the next 3 months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will </a:t>
            </a:r>
            <a:r>
              <a:rPr lang="en-US" b="1" dirty="0" smtClean="0"/>
              <a:t>read short articles</a:t>
            </a:r>
            <a:r>
              <a:rPr lang="en-US" dirty="0" smtClean="0"/>
              <a:t> in a magazine once a week, and write one sentence about it until </a:t>
            </a:r>
            <a:r>
              <a:rPr lang="en-US" u="sng" dirty="0" smtClean="0"/>
              <a:t>[Dec. 10th, </a:t>
            </a:r>
            <a:r>
              <a:rPr lang="en-US" u="sng" dirty="0" smtClean="0"/>
              <a:t>2017]</a:t>
            </a:r>
            <a:endParaRPr lang="en-US" u="sng" dirty="0" smtClean="0"/>
          </a:p>
          <a:p>
            <a:r>
              <a:rPr lang="en-US" dirty="0" smtClean="0"/>
              <a:t>I will </a:t>
            </a:r>
            <a:r>
              <a:rPr lang="en-US" b="1" dirty="0" smtClean="0"/>
              <a:t>sing a song and copy  the lyrics </a:t>
            </a:r>
            <a:r>
              <a:rPr lang="en-US" b="1" dirty="0" smtClean="0"/>
              <a:t>in my </a:t>
            </a:r>
            <a:r>
              <a:rPr lang="en-US" b="1" dirty="0" smtClean="0"/>
              <a:t>notebook once a week </a:t>
            </a:r>
            <a:r>
              <a:rPr lang="en-US" dirty="0" smtClean="0"/>
              <a:t>for 3 months</a:t>
            </a:r>
            <a:r>
              <a:rPr lang="en-US" b="1" dirty="0" smtClean="0"/>
              <a:t>, so I can increase my vocabulary and fluency in English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443C0096EB74438FBEF2DB1C3B6558" ma:contentTypeVersion="1" ma:contentTypeDescription="Create a new document." ma:contentTypeScope="" ma:versionID="4d0dce7333f329659751625dc158232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E6042-4589-4172-A853-35F7190CB81C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6A9550-FE65-44B1-A821-0F3B3C0F76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3800A7-2EE9-4323-B93F-CC8877DCCE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344</TotalTime>
  <Words>435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2</vt:lpstr>
      <vt:lpstr>Verve</vt:lpstr>
      <vt:lpstr>    S.M.A.R.T.  GOAL                                   PLANNER MAP </vt:lpstr>
      <vt:lpstr>         S.M.A.R.T.  GOALS</vt:lpstr>
      <vt:lpstr>  S.M.A.R.T.  GOALS</vt:lpstr>
      <vt:lpstr>Specific  goal</vt:lpstr>
      <vt:lpstr>Goal has to be …</vt:lpstr>
      <vt:lpstr>Goal has to be…</vt:lpstr>
      <vt:lpstr>How to write S.M.A.R.T.  GOALS</vt:lpstr>
      <vt:lpstr>How to write S.M.A.R.T.  GOALS</vt:lpstr>
      <vt:lpstr>How to write  S.M.A.R.T GOALS</vt:lpstr>
      <vt:lpstr>Mrs. Michelle’s Goal</vt:lpstr>
      <vt:lpstr>Mrs. Michelle’s Goal</vt:lpstr>
      <vt:lpstr>Time for questions    &amp; comments !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S.M.A.R.T.  GOALS                                   PLANNER MAP</dc:title>
  <dc:creator>Josi</dc:creator>
  <cp:lastModifiedBy>Michelle Jimenez</cp:lastModifiedBy>
  <cp:revision>50</cp:revision>
  <dcterms:created xsi:type="dcterms:W3CDTF">2013-09-29T22:34:50Z</dcterms:created>
  <dcterms:modified xsi:type="dcterms:W3CDTF">2017-08-28T14:44:01Z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0x01010071443C0096EB74438FBEF2DB1C3B6558</vt:lpwstr>
  </property>
</Properties>
</file>