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85" r:id="rId3"/>
    <p:sldId id="257" r:id="rId4"/>
    <p:sldId id="273" r:id="rId5"/>
    <p:sldId id="258" r:id="rId6"/>
    <p:sldId id="271" r:id="rId7"/>
    <p:sldId id="269" r:id="rId8"/>
    <p:sldId id="270" r:id="rId9"/>
    <p:sldId id="272" r:id="rId10"/>
    <p:sldId id="274" r:id="rId11"/>
    <p:sldId id="275" r:id="rId12"/>
    <p:sldId id="276" r:id="rId13"/>
    <p:sldId id="281" r:id="rId14"/>
    <p:sldId id="277" r:id="rId15"/>
    <p:sldId id="278" r:id="rId16"/>
    <p:sldId id="279" r:id="rId17"/>
    <p:sldId id="280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7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F33-2322-4D47-92C5-BDF079D4C26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DCE3-E483-44ED-BB43-1D9176DEA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679E-2551-43AB-90F8-85E320B440F5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A5D5-EFA7-4175-BF21-8F743A57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213380"/>
            <a:ext cx="8229600" cy="120831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666415" y="365125"/>
            <a:ext cx="123444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365125"/>
            <a:ext cx="799147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6492332"/>
            <a:ext cx="12188952" cy="365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4213380"/>
            <a:ext cx="8229600" cy="1208314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1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43100"/>
            <a:ext cx="4572000" cy="42338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43100"/>
            <a:ext cx="4572000" cy="42338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565919"/>
            <a:ext cx="4572000" cy="3606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65919"/>
            <a:ext cx="4572000" cy="3606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981200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4008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3441"/>
            <a:ext cx="411480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984248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97419" y="457200"/>
            <a:ext cx="5943600" cy="5943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3941064"/>
            <a:ext cx="411480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2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43100"/>
            <a:ext cx="96012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01741" y="6397368"/>
            <a:ext cx="1147665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32A7D7-D560-4C43-B6F2-A7996CE5C9B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397368"/>
            <a:ext cx="4800600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97142" y="6397368"/>
            <a:ext cx="1099457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Wednesday! (copy on page 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85937"/>
            <a:ext cx="9601200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Tell about the best gift you have ever given / received.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Who gave it to you? Who did you give it to? </a:t>
            </a:r>
          </a:p>
          <a:p>
            <a:pPr marL="0" indent="0">
              <a:buNone/>
            </a:pPr>
            <a:r>
              <a:rPr lang="en-US" dirty="0" smtClean="0"/>
              <a:t>What was given? What was received?</a:t>
            </a:r>
          </a:p>
          <a:p>
            <a:pPr marL="0" indent="0">
              <a:buNone/>
            </a:pPr>
            <a:r>
              <a:rPr lang="en-US" dirty="0" smtClean="0"/>
              <a:t>When did you give it / receive it?</a:t>
            </a:r>
          </a:p>
          <a:p>
            <a:pPr marL="0" indent="0">
              <a:buNone/>
            </a:pPr>
            <a:r>
              <a:rPr lang="en-US" dirty="0" smtClean="0"/>
              <a:t>Where did you give it / receive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2800350"/>
            <a:ext cx="571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Why was it special to you?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/>
          </a:p>
          <a:p>
            <a:r>
              <a:rPr lang="en-US" sz="2000" b="1" dirty="0"/>
              <a:t>How did it make you feel?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/>
          </a:p>
          <a:p>
            <a:r>
              <a:rPr lang="en-US" sz="2000" b="1" dirty="0"/>
              <a:t>Did it change anything in your life</a:t>
            </a:r>
            <a:r>
              <a:rPr lang="en-US" sz="2000" b="1" dirty="0" smtClean="0"/>
              <a:t>?</a:t>
            </a:r>
            <a:br>
              <a:rPr lang="en-US" sz="2000" b="1" dirty="0" smtClean="0"/>
            </a:br>
            <a:endParaRPr lang="en-US" sz="2000" b="1" dirty="0"/>
          </a:p>
          <a:p>
            <a:r>
              <a:rPr lang="en-US" sz="2000" b="1" dirty="0"/>
              <a:t>Do you  / they still have it now? Why or why not?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4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Sentence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37" y="1677376"/>
            <a:ext cx="10755923" cy="4973515"/>
          </a:xfrm>
        </p:spPr>
        <p:txBody>
          <a:bodyPr>
            <a:normAutofit fontScale="92500" lnSpcReduction="20000"/>
          </a:bodyPr>
          <a:lstStyle/>
          <a:p>
            <a:r>
              <a:rPr lang="en-US" sz="3100" dirty="0" smtClean="0"/>
              <a:t>Subject + Verb</a:t>
            </a:r>
          </a:p>
          <a:p>
            <a:r>
              <a:rPr lang="en-US" sz="3100" dirty="0" smtClean="0"/>
              <a:t>Subject + Verb + Object</a:t>
            </a:r>
          </a:p>
          <a:p>
            <a:endParaRPr lang="en-US" sz="2800" dirty="0"/>
          </a:p>
          <a:p>
            <a:r>
              <a:rPr lang="en-US" sz="2800" dirty="0" smtClean="0"/>
              <a:t>Remember:</a:t>
            </a:r>
          </a:p>
          <a:p>
            <a:r>
              <a:rPr lang="en-US" sz="2800" dirty="0" smtClean="0"/>
              <a:t>Subject names what the sentence is about</a:t>
            </a:r>
          </a:p>
          <a:p>
            <a:r>
              <a:rPr lang="en-US" sz="2800" dirty="0" smtClean="0"/>
              <a:t>Verb tells what the subject does or is</a:t>
            </a:r>
          </a:p>
          <a:p>
            <a:r>
              <a:rPr lang="en-US" sz="2800" dirty="0" smtClean="0"/>
              <a:t>Object receives the action of the verb</a:t>
            </a:r>
          </a:p>
          <a:p>
            <a:endParaRPr lang="en-US" sz="2800" dirty="0"/>
          </a:p>
          <a:p>
            <a:r>
              <a:rPr lang="en-US" sz="2800" dirty="0" smtClean="0"/>
              <a:t>There are many other sentence structures</a:t>
            </a:r>
            <a:r>
              <a:rPr lang="en-US" dirty="0" smtClean="0"/>
              <a:t>, but this pattern can be found in even the longest and most complicated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9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time!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Directions: Identify whether the word in </a:t>
            </a:r>
            <a:r>
              <a:rPr lang="en-US" b="1" i="1" dirty="0" smtClean="0"/>
              <a:t>bold </a:t>
            </a:r>
            <a:r>
              <a:rPr lang="en-US" dirty="0" smtClean="0"/>
              <a:t>is a subject, verb, or an object. </a:t>
            </a:r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/>
              <a:t>1) Mr. Buck </a:t>
            </a:r>
            <a:r>
              <a:rPr lang="en-US" sz="2400" b="1" dirty="0"/>
              <a:t>donated</a:t>
            </a:r>
            <a:r>
              <a:rPr lang="en-US" sz="2400" dirty="0"/>
              <a:t> a wishbone to the Museum of Natural History.</a:t>
            </a:r>
            <a:br>
              <a:rPr lang="en-US" sz="2400" dirty="0"/>
            </a:br>
            <a:r>
              <a:rPr lang="en-US" sz="2400" dirty="0"/>
              <a:t>(2) After the final song, the </a:t>
            </a:r>
            <a:r>
              <a:rPr lang="en-US" sz="2400" b="1" dirty="0"/>
              <a:t>drummer</a:t>
            </a:r>
            <a:r>
              <a:rPr lang="en-US" sz="2400" dirty="0"/>
              <a:t> hurled his sticks at the crowd.</a:t>
            </a:r>
            <a:br>
              <a:rPr lang="en-US" sz="2400" dirty="0"/>
            </a:br>
            <a:r>
              <a:rPr lang="en-US" sz="2400" dirty="0"/>
              <a:t>(3) Gus smashed the electric </a:t>
            </a:r>
            <a:r>
              <a:rPr lang="en-US" sz="2400" b="1" dirty="0"/>
              <a:t>guitar</a:t>
            </a:r>
            <a:r>
              <a:rPr lang="en-US" sz="2400" dirty="0"/>
              <a:t> with a sledge hammer.</a:t>
            </a:r>
            <a:br>
              <a:rPr lang="en-US" sz="2400" dirty="0"/>
            </a:br>
            <a:r>
              <a:rPr lang="en-US" sz="2400" dirty="0"/>
              <a:t>(4) Felix stunned the </a:t>
            </a:r>
            <a:r>
              <a:rPr lang="en-US" sz="2400" b="1" dirty="0"/>
              <a:t>dragon</a:t>
            </a:r>
            <a:r>
              <a:rPr lang="en-US" sz="2400" dirty="0"/>
              <a:t> with a ray gun.</a:t>
            </a:r>
            <a:br>
              <a:rPr lang="en-US" sz="2400" dirty="0"/>
            </a:br>
            <a:r>
              <a:rPr lang="en-US" sz="2400" dirty="0"/>
              <a:t>(5) Very slowly, </a:t>
            </a:r>
            <a:r>
              <a:rPr lang="en-US" sz="2400" b="1" dirty="0"/>
              <a:t>Pandora</a:t>
            </a:r>
            <a:r>
              <a:rPr lang="en-US" sz="2400" dirty="0"/>
              <a:t> opened the box.</a:t>
            </a:r>
            <a:br>
              <a:rPr lang="en-US" sz="2400" dirty="0"/>
            </a:br>
            <a:r>
              <a:rPr lang="en-US" sz="2400" dirty="0"/>
              <a:t>(6) Very slowly, Pandora </a:t>
            </a:r>
            <a:r>
              <a:rPr lang="en-US" sz="2400" b="1" dirty="0"/>
              <a:t>opened</a:t>
            </a:r>
            <a:r>
              <a:rPr lang="en-US" sz="2400" dirty="0"/>
              <a:t> the box.</a:t>
            </a:r>
            <a:br>
              <a:rPr lang="en-US" sz="2400" dirty="0"/>
            </a:br>
            <a:r>
              <a:rPr lang="en-US" sz="2400" dirty="0"/>
              <a:t>(7) Very slowly, Pandora opened the </a:t>
            </a:r>
            <a:r>
              <a:rPr lang="en-US" sz="2400" b="1" dirty="0"/>
              <a:t>box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(8) Thomas </a:t>
            </a:r>
            <a:r>
              <a:rPr lang="en-US" sz="2400" b="1" dirty="0"/>
              <a:t>gave</a:t>
            </a:r>
            <a:r>
              <a:rPr lang="en-US" sz="2400" dirty="0"/>
              <a:t> his pen to </a:t>
            </a:r>
            <a:r>
              <a:rPr lang="en-US" sz="2400" dirty="0" err="1"/>
              <a:t>Bengie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(9) After breakfast, </a:t>
            </a:r>
            <a:r>
              <a:rPr lang="en-US" sz="2400" b="1" dirty="0"/>
              <a:t>Vera</a:t>
            </a:r>
            <a:r>
              <a:rPr lang="en-US" sz="2400" dirty="0"/>
              <a:t> drove to the mission with Ted.</a:t>
            </a:r>
            <a:br>
              <a:rPr lang="en-US" sz="2400" dirty="0"/>
            </a:br>
            <a:r>
              <a:rPr lang="en-US" sz="2400" dirty="0"/>
              <a:t>(10) Even though it rarely rains here, Professor </a:t>
            </a:r>
            <a:r>
              <a:rPr lang="en-US" sz="2400" dirty="0" err="1"/>
              <a:t>Legree</a:t>
            </a:r>
            <a:r>
              <a:rPr lang="en-US" sz="2400" dirty="0"/>
              <a:t> </a:t>
            </a:r>
            <a:r>
              <a:rPr lang="en-US" sz="2400" b="1" dirty="0"/>
              <a:t>carries</a:t>
            </a:r>
            <a:r>
              <a:rPr lang="en-US" sz="2400" dirty="0"/>
              <a:t> his umbrella wherever he goes.</a:t>
            </a:r>
          </a:p>
        </p:txBody>
      </p:sp>
    </p:spTree>
    <p:extLst>
      <p:ext uri="{BB962C8B-B14F-4D97-AF65-F5344CB8AC3E}">
        <p14:creationId xmlns:p14="http://schemas.microsoft.com/office/powerpoint/2010/main" val="192136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Sentence Patterns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701367"/>
              </p:ext>
            </p:extLst>
          </p:nvPr>
        </p:nvGraphicFramePr>
        <p:xfrm>
          <a:off x="1295400" y="1985106"/>
          <a:ext cx="9857154" cy="3532555"/>
        </p:xfrm>
        <a:graphic>
          <a:graphicData uri="http://schemas.openxmlformats.org/drawingml/2006/table">
            <a:tbl>
              <a:tblPr/>
              <a:tblGrid>
                <a:gridCol w="2695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1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6511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solidFill>
                            <a:srgbClr val="666666"/>
                          </a:solidFill>
                          <a:effectLst/>
                        </a:rPr>
                        <a:t>SV</a:t>
                      </a:r>
                    </a:p>
                  </a:txBody>
                  <a:tcPr marL="30480" marR="30480" marT="30480" marB="30480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S</a:t>
                      </a:r>
                      <a:r>
                        <a:rPr lang="en-US">
                          <a:solidFill>
                            <a:srgbClr val="333333"/>
                          </a:solidFill>
                          <a:effectLst/>
                        </a:rPr>
                        <a:t>ubject + </a:t>
                      </a:r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V</a:t>
                      </a:r>
                      <a:r>
                        <a:rPr lang="en-US">
                          <a:solidFill>
                            <a:srgbClr val="333333"/>
                          </a:solidFill>
                          <a:effectLst/>
                        </a:rPr>
                        <a:t>erb</a:t>
                      </a:r>
                    </a:p>
                  </a:txBody>
                  <a:tcPr marL="30480" marR="30480" marT="30480" marB="30480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511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solidFill>
                            <a:srgbClr val="666666"/>
                          </a:solidFill>
                          <a:effectLst/>
                        </a:rPr>
                        <a:t>SVO</a:t>
                      </a:r>
                    </a:p>
                  </a:txBody>
                  <a:tcPr marL="30480" marR="30480" marT="30480" marB="30480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S</a:t>
                      </a:r>
                      <a:r>
                        <a:rPr lang="en-US">
                          <a:solidFill>
                            <a:srgbClr val="333333"/>
                          </a:solidFill>
                          <a:effectLst/>
                        </a:rPr>
                        <a:t>ubject + </a:t>
                      </a:r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V</a:t>
                      </a:r>
                      <a:r>
                        <a:rPr lang="en-US">
                          <a:solidFill>
                            <a:srgbClr val="333333"/>
                          </a:solidFill>
                          <a:effectLst/>
                        </a:rPr>
                        <a:t>erb + </a:t>
                      </a:r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O</a:t>
                      </a:r>
                      <a:r>
                        <a:rPr lang="en-US">
                          <a:solidFill>
                            <a:srgbClr val="333333"/>
                          </a:solidFill>
                          <a:effectLst/>
                        </a:rPr>
                        <a:t>bject</a:t>
                      </a:r>
                    </a:p>
                  </a:txBody>
                  <a:tcPr marL="30480" marR="30480" marT="30480" marB="30480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511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solidFill>
                            <a:srgbClr val="666666"/>
                          </a:solidFill>
                          <a:effectLst/>
                        </a:rPr>
                        <a:t>SVIODO</a:t>
                      </a:r>
                    </a:p>
                  </a:txBody>
                  <a:tcPr marL="30480" marR="30480" marT="30480" marB="30480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S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</a:rPr>
                        <a:t>ubject + </a:t>
                      </a:r>
                      <a:r>
                        <a:rPr lang="en-US" b="1" dirty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V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</a:rPr>
                        <a:t>erb + </a:t>
                      </a:r>
                      <a:r>
                        <a:rPr lang="en-US" b="1" dirty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I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</a:rPr>
                        <a:t>ndirect Object + </a:t>
                      </a:r>
                      <a:r>
                        <a:rPr lang="en-US" b="1" dirty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D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</a:rPr>
                        <a:t>irect Object</a:t>
                      </a:r>
                    </a:p>
                  </a:txBody>
                  <a:tcPr marL="30480" marR="30480" marT="30480" marB="30480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511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solidFill>
                            <a:srgbClr val="666666"/>
                          </a:solidFill>
                          <a:effectLst/>
                        </a:rPr>
                        <a:t>SVC</a:t>
                      </a:r>
                    </a:p>
                  </a:txBody>
                  <a:tcPr marL="30480" marR="30480" marT="30480" marB="30480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S</a:t>
                      </a:r>
                      <a:r>
                        <a:rPr lang="en-US">
                          <a:solidFill>
                            <a:srgbClr val="333333"/>
                          </a:solidFill>
                          <a:effectLst/>
                        </a:rPr>
                        <a:t>ubject + </a:t>
                      </a:r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V</a:t>
                      </a:r>
                      <a:r>
                        <a:rPr lang="en-US">
                          <a:solidFill>
                            <a:srgbClr val="333333"/>
                          </a:solidFill>
                          <a:effectLst/>
                        </a:rPr>
                        <a:t>erb + </a:t>
                      </a:r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C</a:t>
                      </a:r>
                      <a:r>
                        <a:rPr lang="en-US">
                          <a:solidFill>
                            <a:srgbClr val="333333"/>
                          </a:solidFill>
                          <a:effectLst/>
                        </a:rPr>
                        <a:t>omplement</a:t>
                      </a:r>
                    </a:p>
                  </a:txBody>
                  <a:tcPr marL="30480" marR="30480" marT="30480" marB="30480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511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solidFill>
                            <a:srgbClr val="666666"/>
                          </a:solidFill>
                          <a:effectLst/>
                        </a:rPr>
                        <a:t>SVOC</a:t>
                      </a:r>
                    </a:p>
                  </a:txBody>
                  <a:tcPr marL="30480" marR="30480" marT="30480" marB="30480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S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</a:rPr>
                        <a:t>ubject + </a:t>
                      </a:r>
                      <a:r>
                        <a:rPr lang="en-US" b="1" dirty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V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</a:rPr>
                        <a:t>erb + </a:t>
                      </a:r>
                      <a:r>
                        <a:rPr lang="en-US" b="1" dirty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O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</a:rPr>
                        <a:t>bject + </a:t>
                      </a:r>
                      <a:r>
                        <a:rPr lang="en-US" b="1" dirty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C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</a:rPr>
                        <a:t>omplement</a:t>
                      </a:r>
                    </a:p>
                  </a:txBody>
                  <a:tcPr marL="30480" marR="30480" marT="30480" marB="30480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1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Object vs. Indirect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Direct object will follow verb (immediate receiver)</a:t>
            </a:r>
          </a:p>
          <a:p>
            <a:r>
              <a:rPr lang="en-US" sz="2400" dirty="0" smtClean="0"/>
              <a:t>Indirect object: receive benefits of an action</a:t>
            </a:r>
          </a:p>
          <a:p>
            <a:pPr lvl="1"/>
            <a:r>
              <a:rPr lang="en-US" sz="2000" dirty="0" smtClean="0"/>
              <a:t>When somebody does something for someone, or something the person or thing it is done for </a:t>
            </a:r>
          </a:p>
          <a:p>
            <a:r>
              <a:rPr lang="en-US" sz="3200" i="1" dirty="0" smtClean="0"/>
              <a:t>Tom gave me the book.</a:t>
            </a:r>
          </a:p>
          <a:p>
            <a:r>
              <a:rPr lang="en-US" sz="3200" i="1" dirty="0" smtClean="0"/>
              <a:t>Melissa bought Tim some chocolate.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2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objects answer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Indirect objects answer the questions 'to whom', 'to what', 'for whom' or 'for what'. </a:t>
            </a:r>
          </a:p>
          <a:p>
            <a:endParaRPr lang="en-US" sz="2800" dirty="0" smtClean="0"/>
          </a:p>
          <a:p>
            <a:r>
              <a:rPr lang="en-US" sz="2800" i="1" dirty="0" smtClean="0"/>
              <a:t>Susan offered Fred some good advice.</a:t>
            </a:r>
            <a:r>
              <a:rPr lang="en-US" sz="2800" dirty="0" smtClean="0"/>
              <a:t> - To whom was advice (direct object in a sentence) offered? -&gt; Fred (indirect object)</a:t>
            </a:r>
          </a:p>
          <a:p>
            <a:r>
              <a:rPr lang="en-US" sz="2800" i="1" dirty="0" smtClean="0"/>
              <a:t>The teacher teaches the students science in the morning.</a:t>
            </a:r>
            <a:r>
              <a:rPr lang="en-US" sz="2800" dirty="0" smtClean="0"/>
              <a:t> For whom is science (direct object in a sentence) taught? -&gt; the students (indirect object)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72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Nouns as indirect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Indirect objects can be nouns (things, objects, people, etc.). </a:t>
            </a:r>
            <a:endParaRPr lang="en-US" sz="2800" dirty="0" smtClean="0"/>
          </a:p>
          <a:p>
            <a:r>
              <a:rPr lang="en-US" sz="2800" dirty="0" smtClean="0"/>
              <a:t>Generally</a:t>
            </a:r>
            <a:r>
              <a:rPr lang="en-US" sz="2800" dirty="0"/>
              <a:t>, however, indirect objects are usually people or groups of people. This is because indirect objects (people) receive the benefit of some action. </a:t>
            </a:r>
          </a:p>
          <a:p>
            <a:r>
              <a:rPr lang="en-US" sz="2800" i="1" dirty="0"/>
              <a:t>I read Peter the report.</a:t>
            </a:r>
            <a:r>
              <a:rPr lang="en-US" sz="2800" dirty="0"/>
              <a:t> - 'Peter' is the indirect object and 'the report' (what I read) is the direct object.</a:t>
            </a:r>
            <a:br>
              <a:rPr lang="en-US" sz="2800" dirty="0"/>
            </a:br>
            <a:r>
              <a:rPr lang="en-US" sz="2800" i="1" dirty="0"/>
              <a:t>Mary showed Alice her house.</a:t>
            </a:r>
            <a:r>
              <a:rPr lang="en-US" sz="2800" dirty="0"/>
              <a:t> - 'Alice' is the indirect object and 'the house' (what she showed) is the direct object.</a:t>
            </a:r>
          </a:p>
        </p:txBody>
      </p:sp>
    </p:spTree>
    <p:extLst>
      <p:ext uri="{BB962C8B-B14F-4D97-AF65-F5344CB8AC3E}">
        <p14:creationId xmlns:p14="http://schemas.microsoft.com/office/powerpoint/2010/main" val="381866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Pronouns as Indirect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Pronouns can be used as indirect objects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It's </a:t>
            </a:r>
            <a:r>
              <a:rPr lang="en-US" dirty="0"/>
              <a:t>important to note that</a:t>
            </a:r>
            <a:r>
              <a:rPr lang="en-US" b="1" dirty="0"/>
              <a:t> pronouns used as indirect objects must take the object pronoun form. </a:t>
            </a:r>
            <a:endParaRPr lang="en-US" b="1" dirty="0" smtClean="0"/>
          </a:p>
          <a:p>
            <a:r>
              <a:rPr lang="en-US" dirty="0" smtClean="0"/>
              <a:t>What are the object pronouns?</a:t>
            </a:r>
            <a:endParaRPr lang="en-US" dirty="0"/>
          </a:p>
          <a:p>
            <a:r>
              <a:rPr lang="en-US" i="1" dirty="0"/>
              <a:t>Greg told me the story.</a:t>
            </a:r>
            <a:r>
              <a:rPr lang="en-US" dirty="0"/>
              <a:t> - 'Me' is the indirect object and 'the story' (what Greg told) is the direct object.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The boss lent them the start-up investment.</a:t>
            </a:r>
            <a:r>
              <a:rPr lang="en-US" dirty="0"/>
              <a:t> - 'Them' is the indirect object and 'the start-up investment' (what the boss lent) is the direct object.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7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If the indirect object comes</a:t>
            </a:r>
            <a:r>
              <a:rPr lang="en-US" sz="2400" b="1" dirty="0" smtClean="0"/>
              <a:t> first </a:t>
            </a:r>
            <a:r>
              <a:rPr lang="en-US" sz="2400" dirty="0" smtClean="0"/>
              <a:t>in a sentence, there is </a:t>
            </a:r>
            <a:r>
              <a:rPr lang="en-US" sz="2400" b="1" dirty="0" smtClean="0"/>
              <a:t>no preposition</a:t>
            </a:r>
          </a:p>
          <a:p>
            <a:pPr lvl="1"/>
            <a:r>
              <a:rPr lang="en-US" sz="2000" dirty="0" smtClean="0"/>
              <a:t>They gave Harold a new car. </a:t>
            </a:r>
          </a:p>
          <a:p>
            <a:pPr lvl="1"/>
            <a:r>
              <a:rPr lang="en-US" sz="2000" dirty="0" smtClean="0"/>
              <a:t>Mrs. Jones offered the girls a cake. </a:t>
            </a:r>
          </a:p>
          <a:p>
            <a:pPr lvl="1"/>
            <a:r>
              <a:rPr lang="en-US" sz="2000" dirty="0" smtClean="0"/>
              <a:t>My grandma always wishes me good luck. </a:t>
            </a:r>
          </a:p>
          <a:p>
            <a:r>
              <a:rPr lang="en-US" sz="2400" dirty="0" smtClean="0"/>
              <a:t>If the indirect object comes </a:t>
            </a:r>
            <a:r>
              <a:rPr lang="en-US" sz="2400" b="1" dirty="0" smtClean="0"/>
              <a:t>second</a:t>
            </a:r>
            <a:r>
              <a:rPr lang="en-US" sz="2400" dirty="0" smtClean="0"/>
              <a:t>, a </a:t>
            </a:r>
            <a:r>
              <a:rPr lang="en-US" sz="2400" b="1" dirty="0" smtClean="0"/>
              <a:t>preposition </a:t>
            </a:r>
            <a:r>
              <a:rPr lang="en-US" sz="2400" dirty="0" smtClean="0"/>
              <a:t>must be used</a:t>
            </a:r>
          </a:p>
          <a:p>
            <a:pPr lvl="1"/>
            <a:r>
              <a:rPr lang="en-US" sz="2000" dirty="0" smtClean="0"/>
              <a:t>They gave a new car to Harold. </a:t>
            </a:r>
          </a:p>
          <a:p>
            <a:pPr lvl="1"/>
            <a:r>
              <a:rPr lang="en-US" sz="2000" dirty="0" smtClean="0"/>
              <a:t>Mrs. Jones offered a cake to the girls.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623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Rewrite the sentences correctly.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en-US" sz="2800" dirty="0" smtClean="0"/>
              <a:t>He wrote to Dan a letter. 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They gave a lot of presents Simon.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This picture is so nice – can you show to me?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I have brought for your sister this book. 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Please, will you pass me it?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I’m looking forward to your reply. Write me soon. 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Grandma, could you read me?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Don’t smoke anymore. Will you promise to me?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09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Basic Parts of a Sentence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Parts of a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Subject</a:t>
            </a:r>
          </a:p>
          <a:p>
            <a:r>
              <a:rPr lang="en-US" sz="3600" dirty="0" smtClean="0"/>
              <a:t>Verbs</a:t>
            </a:r>
          </a:p>
          <a:p>
            <a:r>
              <a:rPr lang="en-US" sz="3600" dirty="0" smtClean="0"/>
              <a:t>Pronouns</a:t>
            </a:r>
          </a:p>
          <a:p>
            <a:r>
              <a:rPr lang="en-US" sz="3600" dirty="0" smtClean="0"/>
              <a:t>Objects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977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sentence?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sentence is “a complete unit of thought.”</a:t>
            </a:r>
          </a:p>
          <a:p>
            <a:r>
              <a:rPr lang="en-US" sz="3200" dirty="0" smtClean="0"/>
              <a:t>Normally, a sentence expresses relationship, conveys a </a:t>
            </a:r>
            <a:r>
              <a:rPr lang="en-US" sz="3200" dirty="0" err="1" smtClean="0"/>
              <a:t>a</a:t>
            </a:r>
            <a:r>
              <a:rPr lang="en-US" sz="3200" dirty="0" smtClean="0"/>
              <a:t> command, voices a question, or describes someone or something</a:t>
            </a:r>
          </a:p>
          <a:p>
            <a:r>
              <a:rPr lang="en-US" sz="3200" dirty="0" smtClean="0"/>
              <a:t>Begins with a capital letter and ends with a period, question mark, or exclamation mark</a:t>
            </a:r>
          </a:p>
        </p:txBody>
      </p:sp>
    </p:spTree>
    <p:extLst>
      <p:ext uri="{BB962C8B-B14F-4D97-AF65-F5344CB8AC3E}">
        <p14:creationId xmlns:p14="http://schemas.microsoft.com/office/powerpoint/2010/main" val="40548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and Verb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Basic parts of a sentence are the </a:t>
            </a:r>
            <a:r>
              <a:rPr lang="en-US" sz="3200" b="1" i="1" dirty="0"/>
              <a:t>subject </a:t>
            </a:r>
            <a:r>
              <a:rPr lang="en-US" sz="3200" dirty="0"/>
              <a:t>and the </a:t>
            </a:r>
            <a:r>
              <a:rPr lang="en-US" sz="3200" b="1" i="1" dirty="0"/>
              <a:t>verb </a:t>
            </a:r>
          </a:p>
          <a:p>
            <a:r>
              <a:rPr lang="en-US" sz="3200" dirty="0"/>
              <a:t>Subject is usually a noun – a word (or phrase) that names a person, place, thing</a:t>
            </a:r>
          </a:p>
          <a:p>
            <a:r>
              <a:rPr lang="en-US" sz="3200" dirty="0"/>
              <a:t>Verb (or predicate) usually follows subject and identifies action or state of being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833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subject and verb in these sentences.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hawk soars.</a:t>
            </a:r>
          </a:p>
          <a:p>
            <a:r>
              <a:rPr lang="en-US" sz="3600" dirty="0"/>
              <a:t>The boys laugh.</a:t>
            </a:r>
          </a:p>
          <a:p>
            <a:r>
              <a:rPr lang="en-US" sz="3600" dirty="0"/>
              <a:t>My daughter is a wrestler.</a:t>
            </a:r>
          </a:p>
          <a:p>
            <a:r>
              <a:rPr lang="en-US" sz="3600" dirty="0"/>
              <a:t>The children are tired.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1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Pronouns take the place of nouns in  a sentence</a:t>
            </a:r>
          </a:p>
          <a:p>
            <a:endParaRPr lang="en-US" sz="2800" dirty="0" smtClean="0"/>
          </a:p>
          <a:p>
            <a:r>
              <a:rPr lang="en-US" sz="2800" dirty="0" smtClean="0"/>
              <a:t>Molly </a:t>
            </a:r>
            <a:r>
              <a:rPr lang="en-US" sz="2800" dirty="0"/>
              <a:t>danced on the roof of the barn during the thunderstorm.</a:t>
            </a:r>
          </a:p>
          <a:p>
            <a:r>
              <a:rPr lang="en-US" sz="2800" b="1" dirty="0"/>
              <a:t>She</a:t>
            </a:r>
            <a:r>
              <a:rPr lang="en-US" sz="2800" dirty="0"/>
              <a:t> was waving an American flag.</a:t>
            </a:r>
          </a:p>
          <a:p>
            <a:endParaRPr lang="en-US" sz="2800" dirty="0" smtClean="0"/>
          </a:p>
          <a:p>
            <a:r>
              <a:rPr lang="en-US" sz="2800" dirty="0" smtClean="0"/>
              <a:t>What are the common subject pronouns? </a:t>
            </a:r>
          </a:p>
        </p:txBody>
      </p:sp>
    </p:spTree>
    <p:extLst>
      <p:ext uri="{BB962C8B-B14F-4D97-AF65-F5344CB8AC3E}">
        <p14:creationId xmlns:p14="http://schemas.microsoft.com/office/powerpoint/2010/main" val="12374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Nouns can also function as </a:t>
            </a:r>
            <a:r>
              <a:rPr lang="en-US" sz="3200" b="1" i="1" dirty="0" smtClean="0"/>
              <a:t>objects </a:t>
            </a:r>
            <a:r>
              <a:rPr lang="en-US" sz="3200" dirty="0" smtClean="0"/>
              <a:t>in sentences</a:t>
            </a:r>
          </a:p>
          <a:p>
            <a:r>
              <a:rPr lang="en-US" sz="3200" dirty="0" smtClean="0"/>
              <a:t>Instead of performing the action, </a:t>
            </a:r>
            <a:r>
              <a:rPr lang="en-US" sz="3200" b="1" i="1" dirty="0" smtClean="0"/>
              <a:t>objects receive the action </a:t>
            </a:r>
            <a:r>
              <a:rPr lang="en-US" sz="3200" dirty="0" smtClean="0"/>
              <a:t>and usually follow the verb </a:t>
            </a:r>
          </a:p>
          <a:p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girls hurled stones.</a:t>
            </a:r>
          </a:p>
          <a:p>
            <a:r>
              <a:rPr lang="en-US" sz="3200" dirty="0"/>
              <a:t>The professor swigged coffee.</a:t>
            </a:r>
          </a:p>
          <a:p>
            <a:r>
              <a:rPr lang="en-US" sz="3200" dirty="0"/>
              <a:t>Gus dropped the iPad.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20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Pronouns can also serve as objects (direct objects)</a:t>
            </a:r>
          </a:p>
          <a:p>
            <a:endParaRPr lang="en-US" sz="3200" dirty="0" smtClean="0"/>
          </a:p>
          <a:p>
            <a:r>
              <a:rPr lang="en-US" sz="3200" dirty="0" smtClean="0"/>
              <a:t>Before </a:t>
            </a:r>
            <a:r>
              <a:rPr lang="en-US" sz="3200" dirty="0"/>
              <a:t>eating the brownie, Nancy sniffed </a:t>
            </a:r>
            <a:r>
              <a:rPr lang="en-US" sz="3200" b="1" dirty="0"/>
              <a:t>it</a:t>
            </a:r>
            <a:r>
              <a:rPr lang="en-US" sz="3200" dirty="0"/>
              <a:t>.</a:t>
            </a:r>
          </a:p>
          <a:p>
            <a:r>
              <a:rPr lang="en-US" sz="3200" dirty="0"/>
              <a:t>When I finally found my brother, I kissed </a:t>
            </a:r>
            <a:r>
              <a:rPr lang="en-US" sz="3200" b="1" dirty="0"/>
              <a:t>him</a:t>
            </a:r>
            <a:r>
              <a:rPr lang="en-US" sz="3200" dirty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What are the common object pronouns?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31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INKFLORALBROCADE_16X9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30D95C-3EF8-44E8-B33B-528BD41806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Pink floral brocade design presentation (widescreen)</Template>
  <TotalTime>0</TotalTime>
  <Words>714</Words>
  <Application>Microsoft Office PowerPoint</Application>
  <PresentationFormat>Widescreen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Open Sans</vt:lpstr>
      <vt:lpstr>Times New Roman</vt:lpstr>
      <vt:lpstr>PINKFLORALBROCADE_16X9</vt:lpstr>
      <vt:lpstr>Writing Wednesday! (copy on page 8)</vt:lpstr>
      <vt:lpstr>The Basic Parts of a Sentence</vt:lpstr>
      <vt:lpstr>Basic Parts of a Sentence</vt:lpstr>
      <vt:lpstr>What is a sentence?</vt:lpstr>
      <vt:lpstr>Subject and Verb</vt:lpstr>
      <vt:lpstr>Identify the subject and verb in these sentences. </vt:lpstr>
      <vt:lpstr>Pronouns</vt:lpstr>
      <vt:lpstr>Objects</vt:lpstr>
      <vt:lpstr>Objects</vt:lpstr>
      <vt:lpstr>The Basic Sentence Unit</vt:lpstr>
      <vt:lpstr>Practice time! </vt:lpstr>
      <vt:lpstr>Basic Sentence Patterns </vt:lpstr>
      <vt:lpstr>Direct Object vs. Indirect Object</vt:lpstr>
      <vt:lpstr>Indirect objects answer questions</vt:lpstr>
      <vt:lpstr>Nouns as indirect objects</vt:lpstr>
      <vt:lpstr>Pronouns as Indirect Objects</vt:lpstr>
      <vt:lpstr>PowerPoint Presentation</vt:lpstr>
      <vt:lpstr>Rewrite the sentences correctly.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2017-08-30T13:43:05Z</dcterms:created>
  <dcterms:modified xsi:type="dcterms:W3CDTF">2017-08-30T17:10:07Z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TC034173939991</vt:lpwstr>
  </property>
</Properties>
</file>